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8" r:id="rId3"/>
    <p:sldId id="330" r:id="rId4"/>
    <p:sldId id="332" r:id="rId5"/>
    <p:sldId id="356" r:id="rId6"/>
    <p:sldId id="333" r:id="rId7"/>
    <p:sldId id="357" r:id="rId8"/>
    <p:sldId id="359" r:id="rId9"/>
    <p:sldId id="338" r:id="rId10"/>
    <p:sldId id="334" r:id="rId11"/>
    <p:sldId id="336" r:id="rId12"/>
    <p:sldId id="335" r:id="rId13"/>
    <p:sldId id="337" r:id="rId14"/>
    <p:sldId id="331" r:id="rId15"/>
    <p:sldId id="339" r:id="rId16"/>
    <p:sldId id="340" r:id="rId17"/>
    <p:sldId id="341" r:id="rId18"/>
    <p:sldId id="342" r:id="rId19"/>
    <p:sldId id="343" r:id="rId20"/>
    <p:sldId id="347" r:id="rId21"/>
    <p:sldId id="344" r:id="rId22"/>
    <p:sldId id="348" r:id="rId23"/>
    <p:sldId id="349" r:id="rId24"/>
    <p:sldId id="350" r:id="rId25"/>
    <p:sldId id="351" r:id="rId26"/>
    <p:sldId id="352" r:id="rId27"/>
    <p:sldId id="354" r:id="rId28"/>
    <p:sldId id="353" r:id="rId29"/>
    <p:sldId id="355" r:id="rId30"/>
    <p:sldId id="360" r:id="rId31"/>
    <p:sldId id="345" r:id="rId32"/>
    <p:sldId id="346" r:id="rId33"/>
    <p:sldId id="31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0465" autoAdjust="0"/>
  </p:normalViewPr>
  <p:slideViewPr>
    <p:cSldViewPr snapToGrid="0">
      <p:cViewPr varScale="1">
        <p:scale>
          <a:sx n="72" d="100"/>
          <a:sy n="72" d="100"/>
        </p:scale>
        <p:origin x="2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7A74-FEEF-45B0-ABD3-14EA22804807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A7E3A-ADC7-4226-B3BF-DCB7408A14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9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95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23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395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6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052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5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97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27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5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17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99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4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21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664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184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74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57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46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7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77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10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8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97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u.iu.chernyshov@urfu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3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gif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&#1088;&#1091;&#1089;&#1082;&#1088;&#1080;&#1087;&#1090;&#1086;.&#1088;&#1092;/resource/archive/rc2023/files/15_kotenko.pdf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sv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4Security" TargetMode="External"/><Relationship Id="rId4" Type="http://schemas.openxmlformats.org/officeDocument/2006/relationships/hyperlink" Target="https://t.me/+Mzv6lAq3E_g3MDk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massassin.apache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1784804"/>
            <a:ext cx="6903475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«Анализ данных в информационной безопасности»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1. Введение.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10911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Чернышов Юрий Юрьевич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к.ф.-м.н., доцент кафедры «Информационные технологии и системы управления» ИРИТ РТФ УрФУ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iu.iu.chernyshov@urfu.ru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telegram: 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yuchernyshov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02378" y="219959"/>
            <a:ext cx="94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Технологические системы усложняются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80C2C87C-F1D3-450E-9192-93411176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554" y="3086826"/>
            <a:ext cx="1633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Компоненты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FA2F721-D61C-4EDB-B9B7-D75C02B6B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405" y="3123597"/>
            <a:ext cx="1082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Данные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EC6C10D-E302-433C-9D81-A7FF9B9A7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84" y="5892110"/>
            <a:ext cx="21532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Поколения систем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D92C990-A803-4E97-AEDA-8EF521E5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131" y="6030609"/>
            <a:ext cx="1939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Уязвимости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D48AFE2-B0D2-4AC8-8526-A3556B51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27" y="5996163"/>
            <a:ext cx="23156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Законодательство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B81D116-1FCC-4484-8C5D-FE0FBF1DC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023" y="3095059"/>
            <a:ext cx="2113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Взаимодействие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474C6DBB-01D9-450A-A3C7-48514D71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71" y="3929108"/>
            <a:ext cx="1939887" cy="18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E9801B08-0D4E-4F22-B9D7-64F8F2B6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644" y="3919864"/>
            <a:ext cx="1395174" cy="201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47099701-9035-419B-88AE-F4722D992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749" y="3100600"/>
            <a:ext cx="2450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Arial" panose="020B0604020202020204" pitchFamily="34" charset="0"/>
              </a:rPr>
              <a:t>SW Dev &amp; Ops Tools</a:t>
            </a:r>
            <a:endParaRPr lang="ru-RU" altLang="ru-RU" sz="1800" b="1" dirty="0">
              <a:latin typeface="Arial" panose="020B060402020202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BDD3405-7294-413C-872C-7DA3A0D77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453" y="2089170"/>
            <a:ext cx="588080" cy="4866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C76521-D47E-49DC-A56E-E6EA758FD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4" y="1940238"/>
            <a:ext cx="734187" cy="3357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B27B5D-69A4-49C4-8F91-E7458BB36E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50" y="1263918"/>
            <a:ext cx="501525" cy="5015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9E2741-BEA2-4804-A516-8D9B85E34F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2497" y="1248228"/>
            <a:ext cx="424238" cy="424238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B0978E0B-B7B3-419D-8065-BEF93774A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4004" y="5996163"/>
            <a:ext cx="209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Инфраструктура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1CE0F89-10DC-4FBA-B23B-A7DFE12800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74" y="3686732"/>
            <a:ext cx="1385729" cy="7801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739E353-7A19-4FBA-AC20-3FD420410A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8" y="4360833"/>
            <a:ext cx="1534529" cy="8593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EE14E14-5AED-4EF2-81BB-8E752D7AA7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01" y="5549605"/>
            <a:ext cx="1534530" cy="2862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0648F3-0D26-4A54-8739-C083CB1A1E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91" y="3880100"/>
            <a:ext cx="967003" cy="35906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A43CB61-C899-49AF-A9D2-B3A29EE117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86" y="4446937"/>
            <a:ext cx="466204" cy="46620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4BB760A-932D-4678-97D0-FE81779FC8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717" y="1301299"/>
            <a:ext cx="609292" cy="32037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6DF7BF-FFEA-4EF4-8D8A-5FB90B1C46B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63" y="1808877"/>
            <a:ext cx="435062" cy="43506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A9FAB96-FD1A-4E90-8C37-54F2FA7FD9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49" y="2655565"/>
            <a:ext cx="909074" cy="30523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A06DD33-6313-4633-8410-4EF9CF2C674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43" y="5341839"/>
            <a:ext cx="902211" cy="3051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F0B1EAE-A749-465E-BCB2-06E1EEC4746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33" y="2453531"/>
            <a:ext cx="533541" cy="53354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83429B0-202B-4E6B-A251-37D2FAAB5D2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53" y="4469243"/>
            <a:ext cx="1373487" cy="92975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96550EF-0023-4D2F-BC3A-461D9A9719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733" y="1174235"/>
            <a:ext cx="2037131" cy="186776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6D90AB7-5B3D-4CB5-9E36-A745EB3916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588" y="3889556"/>
            <a:ext cx="2144501" cy="196795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58F53D3-E8BA-4DFC-88F6-46BF6E1147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83674" y="1174235"/>
            <a:ext cx="1914049" cy="185350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62D5424-340B-4BA0-8335-C060F2D61A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38892" y="1277615"/>
            <a:ext cx="1855918" cy="1821292"/>
          </a:xfrm>
          <a:prstGeom prst="rect">
            <a:avLst/>
          </a:prstGeom>
        </p:spPr>
      </p:pic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9D2742D-C9A2-4242-8DF8-BA22E453D1E1}"/>
              </a:ext>
            </a:extLst>
          </p:cNvPr>
          <p:cNvSpPr/>
          <p:nvPr/>
        </p:nvSpPr>
        <p:spPr>
          <a:xfrm>
            <a:off x="592828" y="3757209"/>
            <a:ext cx="2552536" cy="2781232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801830D2-8C3B-4B2C-BA5C-A576C0D5E56C}"/>
              </a:ext>
            </a:extLst>
          </p:cNvPr>
          <p:cNvSpPr/>
          <p:nvPr/>
        </p:nvSpPr>
        <p:spPr>
          <a:xfrm>
            <a:off x="620483" y="1027882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7D3A6C4-C7B0-4953-951C-764E467543D3}"/>
              </a:ext>
            </a:extLst>
          </p:cNvPr>
          <p:cNvSpPr/>
          <p:nvPr/>
        </p:nvSpPr>
        <p:spPr>
          <a:xfrm>
            <a:off x="3363821" y="1027882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CFF73736-BD64-4285-A408-BC4B8E94322B}"/>
              </a:ext>
            </a:extLst>
          </p:cNvPr>
          <p:cNvSpPr/>
          <p:nvPr/>
        </p:nvSpPr>
        <p:spPr>
          <a:xfrm>
            <a:off x="6001125" y="1043087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E25FCB97-A626-44A1-8F9D-5656C3185CE2}"/>
              </a:ext>
            </a:extLst>
          </p:cNvPr>
          <p:cNvSpPr/>
          <p:nvPr/>
        </p:nvSpPr>
        <p:spPr>
          <a:xfrm>
            <a:off x="8733234" y="1040021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C1BA4D84-6E15-4FA6-837E-B4B7F86DDDAB}"/>
              </a:ext>
            </a:extLst>
          </p:cNvPr>
          <p:cNvSpPr/>
          <p:nvPr/>
        </p:nvSpPr>
        <p:spPr>
          <a:xfrm>
            <a:off x="8741991" y="3758250"/>
            <a:ext cx="2576981" cy="276968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310736AF-60BD-45CB-903B-D872BA9BDB3F}"/>
              </a:ext>
            </a:extLst>
          </p:cNvPr>
          <p:cNvSpPr/>
          <p:nvPr/>
        </p:nvSpPr>
        <p:spPr>
          <a:xfrm>
            <a:off x="3316267" y="3762231"/>
            <a:ext cx="2549743" cy="2776209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DC29FFA-BCF2-4071-8304-8C1020E4CCB8}"/>
              </a:ext>
            </a:extLst>
          </p:cNvPr>
          <p:cNvSpPr/>
          <p:nvPr/>
        </p:nvSpPr>
        <p:spPr>
          <a:xfrm>
            <a:off x="6011150" y="3768754"/>
            <a:ext cx="2561324" cy="276968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9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Потому что есть пределы человеческих возможностей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B1C88A-DB6F-45DD-87D3-F5C416D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" y="2103189"/>
            <a:ext cx="2867661" cy="34982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0D7BFE-8799-404A-BB90-669A05F4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59" y="1725716"/>
            <a:ext cx="3536412" cy="42531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E616E1-4DBD-4B1C-A8C6-8D037FAAD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385" y="1237466"/>
            <a:ext cx="499179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Люди перестают справляться…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1E70BE-EEE3-4FF8-8AE1-8F5B0805AF04}"/>
              </a:ext>
            </a:extLst>
          </p:cNvPr>
          <p:cNvSpPr/>
          <p:nvPr/>
        </p:nvSpPr>
        <p:spPr>
          <a:xfrm>
            <a:off x="6391418" y="1151739"/>
            <a:ext cx="5681663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800" dirty="0"/>
              <a:t>Защита</a:t>
            </a:r>
            <a:r>
              <a:rPr lang="en-US" sz="2800" dirty="0"/>
              <a:t>: tools (</a:t>
            </a:r>
            <a:r>
              <a:rPr lang="en-US" sz="2800" dirty="0" err="1"/>
              <a:t>ngX</a:t>
            </a:r>
            <a:r>
              <a:rPr lang="en-US" sz="2800" dirty="0"/>
              <a:t> – IDS, EDR, SOAR), Ops (reverse engineering, forensic, monitoring, automation), processes (0-trust model)</a:t>
            </a:r>
            <a:endParaRPr lang="ru-RU" sz="2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521150-75CA-45E3-B2A6-E330A2B09987}"/>
              </a:ext>
            </a:extLst>
          </p:cNvPr>
          <p:cNvSpPr/>
          <p:nvPr/>
        </p:nvSpPr>
        <p:spPr>
          <a:xfrm>
            <a:off x="544911" y="1151739"/>
            <a:ext cx="5997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/>
              <a:t>Атака: </a:t>
            </a:r>
            <a:r>
              <a:rPr lang="en-US" altLang="ru-RU" sz="2800" dirty="0"/>
              <a:t>SW (malware, tools), OPs (fishing, DGA, OSINT, reverse engineering), technologies (</a:t>
            </a:r>
            <a:r>
              <a:rPr lang="en-US" altLang="ru-RU" sz="2800" dirty="0" err="1"/>
              <a:t>DeepFake</a:t>
            </a:r>
            <a:r>
              <a:rPr lang="en-US" altLang="ru-RU" sz="2800" dirty="0"/>
              <a:t>), processes (APT, </a:t>
            </a:r>
            <a:r>
              <a:rPr lang="en-US" altLang="ru-RU" sz="2800" dirty="0" err="1"/>
              <a:t>bruteforce</a:t>
            </a:r>
            <a:r>
              <a:rPr lang="en-US" altLang="ru-RU" sz="2800" dirty="0"/>
              <a:t>)</a:t>
            </a:r>
            <a:endParaRPr lang="ru-RU" alt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E4ED93-3D70-4E53-B840-FD360C538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29" y="3202717"/>
            <a:ext cx="2497276" cy="23899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25863D-6870-4F50-B31C-1881BF36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809" y="3264754"/>
            <a:ext cx="2441058" cy="244105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51D167-D1D3-4FA7-A637-C4868C592DEA}"/>
              </a:ext>
            </a:extLst>
          </p:cNvPr>
          <p:cNvSpPr/>
          <p:nvPr/>
        </p:nvSpPr>
        <p:spPr>
          <a:xfrm>
            <a:off x="544911" y="5762084"/>
            <a:ext cx="10968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Golos Text" panose="020B0503020202020204" pitchFamily="34" charset="-52"/>
              </a:rPr>
              <a:t>«</a:t>
            </a:r>
            <a:r>
              <a:rPr lang="ru-RU" sz="2000" dirty="0"/>
              <a:t>Ключевые области внимания в применении ИИ в кибербезопасности», </a:t>
            </a:r>
          </a:p>
          <a:p>
            <a:r>
              <a:rPr lang="ru-RU" sz="2000" dirty="0"/>
              <a:t>д.ф.-м.н., проф. Котенко И.В., </a:t>
            </a:r>
            <a:r>
              <a:rPr lang="en-US" sz="2000" dirty="0"/>
              <a:t>RusCrypto-2023</a:t>
            </a:r>
            <a:endParaRPr lang="ru-RU" sz="2000" dirty="0"/>
          </a:p>
          <a:p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ru-RU" sz="20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рускрипто.рф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/resource/archive/rc2023/files/15_kotenko.pdf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1339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информационную безопасность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975DBA0-9A04-4E53-BBD5-7A46C60FB770}"/>
              </a:ext>
            </a:extLst>
          </p:cNvPr>
          <p:cNvSpPr txBox="1">
            <a:spLocks/>
          </p:cNvSpPr>
          <p:nvPr/>
        </p:nvSpPr>
        <p:spPr>
          <a:xfrm>
            <a:off x="396749" y="1295467"/>
            <a:ext cx="5699251" cy="512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Аналитика и консалтинг</a:t>
            </a:r>
          </a:p>
          <a:p>
            <a:pPr lvl="1"/>
            <a:r>
              <a:rPr lang="ru-RU" dirty="0"/>
              <a:t>Реализация требований</a:t>
            </a:r>
          </a:p>
          <a:p>
            <a:pPr lvl="1"/>
            <a:r>
              <a:rPr lang="ru-RU" dirty="0"/>
              <a:t>Мониторинг изменений законодательства</a:t>
            </a:r>
          </a:p>
          <a:p>
            <a:pPr lvl="1"/>
            <a:r>
              <a:rPr lang="ru-RU" dirty="0"/>
              <a:t>Аудит состояния ИБ предприятия</a:t>
            </a:r>
          </a:p>
          <a:p>
            <a:r>
              <a:rPr lang="ru-RU" dirty="0"/>
              <a:t>Организация работы служб ИБ</a:t>
            </a:r>
          </a:p>
          <a:p>
            <a:pPr lvl="1"/>
            <a:r>
              <a:rPr lang="ru-RU" dirty="0"/>
              <a:t>Формирование кадровой структуры</a:t>
            </a:r>
          </a:p>
          <a:p>
            <a:pPr lvl="1"/>
            <a:r>
              <a:rPr lang="ru-RU" dirty="0"/>
              <a:t>Документальное обеспечение</a:t>
            </a:r>
          </a:p>
          <a:p>
            <a:pPr lvl="1"/>
            <a:r>
              <a:rPr lang="ru-RU" dirty="0"/>
              <a:t>Обучение персонала</a:t>
            </a:r>
          </a:p>
          <a:p>
            <a:pPr lvl="1"/>
            <a:r>
              <a:rPr lang="ru-RU" dirty="0"/>
              <a:t>Материально-техническое обеспечение, закупка оборудование и ПО</a:t>
            </a:r>
          </a:p>
          <a:p>
            <a:pPr lvl="1"/>
            <a:r>
              <a:rPr lang="ru-RU" dirty="0"/>
              <a:t>Эксплуатация</a:t>
            </a:r>
          </a:p>
          <a:p>
            <a:r>
              <a:rPr lang="ru-RU" dirty="0"/>
              <a:t>Поиск и анализ уязвимостей в ПО</a:t>
            </a:r>
          </a:p>
          <a:p>
            <a:pPr lvl="1"/>
            <a:r>
              <a:rPr lang="ru-RU" dirty="0"/>
              <a:t>Антивирусы</a:t>
            </a:r>
          </a:p>
          <a:p>
            <a:pPr lvl="1"/>
            <a:r>
              <a:rPr lang="ru-RU" dirty="0"/>
              <a:t>Реверс-</a:t>
            </a:r>
            <a:r>
              <a:rPr lang="ru-RU" dirty="0" err="1"/>
              <a:t>инжениринг</a:t>
            </a:r>
            <a:endParaRPr lang="ru-RU" dirty="0"/>
          </a:p>
          <a:p>
            <a:pPr lvl="1"/>
            <a:r>
              <a:rPr lang="en-US" dirty="0" err="1"/>
              <a:t>DevSecOps</a:t>
            </a:r>
            <a:r>
              <a:rPr lang="ru-RU" dirty="0"/>
              <a:t> (поиск уязвимостей в коде, анализ цепочки библиотек)</a:t>
            </a:r>
          </a:p>
          <a:p>
            <a:pPr lvl="1"/>
            <a:r>
              <a:rPr lang="ru-RU" dirty="0" err="1"/>
              <a:t>Фаззинг</a:t>
            </a:r>
            <a:endParaRPr lang="ru-RU" dirty="0"/>
          </a:p>
          <a:p>
            <a:pPr lvl="1"/>
            <a:r>
              <a:rPr lang="en-US" dirty="0" err="1"/>
              <a:t>bugbouty</a:t>
            </a:r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BD77A29-5D25-4511-8CAE-074A82363FB4}"/>
              </a:ext>
            </a:extLst>
          </p:cNvPr>
          <p:cNvSpPr txBox="1">
            <a:spLocks/>
          </p:cNvSpPr>
          <p:nvPr/>
        </p:nvSpPr>
        <p:spPr>
          <a:xfrm>
            <a:off x="5905344" y="1118751"/>
            <a:ext cx="6160890" cy="512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Цифровые двойники и поведенческий анализ (пользователей, систем)</a:t>
            </a:r>
          </a:p>
          <a:p>
            <a:pPr lvl="1"/>
            <a:r>
              <a:rPr lang="ru-RU" dirty="0"/>
              <a:t>Анализ действий хакерских группировок</a:t>
            </a:r>
          </a:p>
          <a:p>
            <a:pPr lvl="1"/>
            <a:r>
              <a:rPr lang="ru-RU" dirty="0"/>
              <a:t>Анализ действий пользователей</a:t>
            </a:r>
          </a:p>
          <a:p>
            <a:pPr lvl="1"/>
            <a:r>
              <a:rPr lang="ru-RU" dirty="0"/>
              <a:t>Реверс инжиниринг (систем, протоколов)</a:t>
            </a:r>
          </a:p>
          <a:p>
            <a:pPr lvl="1"/>
            <a:r>
              <a:rPr lang="ru-RU" dirty="0"/>
              <a:t>Поиск и объяснение аномалий</a:t>
            </a:r>
          </a:p>
          <a:p>
            <a:pPr lvl="1"/>
            <a:r>
              <a:rPr lang="ru-RU" dirty="0"/>
              <a:t>Обнаружение паттернов</a:t>
            </a:r>
          </a:p>
          <a:p>
            <a:r>
              <a:rPr lang="ru-RU" dirty="0" err="1"/>
              <a:t>Пентесты</a:t>
            </a:r>
            <a:endParaRPr lang="ru-RU" dirty="0"/>
          </a:p>
          <a:p>
            <a:pPr lvl="1"/>
            <a:r>
              <a:rPr lang="en-US" dirty="0"/>
              <a:t>OSINT</a:t>
            </a:r>
            <a:endParaRPr lang="ru-RU" dirty="0"/>
          </a:p>
          <a:p>
            <a:pPr lvl="1"/>
            <a:r>
              <a:rPr lang="ru-RU" dirty="0"/>
              <a:t>Социальная инженерия (фишинг и пр.)</a:t>
            </a:r>
            <a:endParaRPr lang="en-US" dirty="0"/>
          </a:p>
          <a:p>
            <a:pPr lvl="1"/>
            <a:r>
              <a:rPr lang="ru-RU" dirty="0" err="1"/>
              <a:t>фаззинг</a:t>
            </a:r>
            <a:endParaRPr lang="ru-RU" dirty="0"/>
          </a:p>
          <a:p>
            <a:r>
              <a:rPr lang="ru-RU" dirty="0"/>
              <a:t>Разработка новых инструментов и методов</a:t>
            </a:r>
          </a:p>
          <a:p>
            <a:pPr lvl="1"/>
            <a:r>
              <a:rPr lang="ru-RU" dirty="0"/>
              <a:t>Моделирование</a:t>
            </a:r>
          </a:p>
          <a:p>
            <a:pPr lvl="1"/>
            <a:r>
              <a:rPr lang="ru-RU" dirty="0"/>
              <a:t>Автоматизация</a:t>
            </a:r>
          </a:p>
          <a:p>
            <a:pPr lvl="1"/>
            <a:r>
              <a:rPr lang="ru-RU" dirty="0"/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9987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науку о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E2E2C09-E911-4B26-9908-5BEFC75B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5" y="1591648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Что же такое </a:t>
            </a:r>
            <a:r>
              <a:rPr lang="en-US" altLang="ru-RU" dirty="0" err="1"/>
              <a:t>DataScience</a:t>
            </a:r>
            <a:r>
              <a:rPr lang="en-US" altLang="ru-RU" dirty="0"/>
              <a:t>?</a:t>
            </a:r>
            <a:br>
              <a:rPr lang="ru-RU" altLang="ru-RU" dirty="0"/>
            </a:br>
            <a:r>
              <a:rPr lang="ru-RU" altLang="ru-RU" sz="1200" dirty="0"/>
              <a:t>(слайд который не любят «</a:t>
            </a:r>
            <a:r>
              <a:rPr lang="ru-RU" altLang="ru-RU" sz="1200" dirty="0" err="1"/>
              <a:t>инфоцыгане</a:t>
            </a:r>
            <a:r>
              <a:rPr lang="ru-RU" altLang="ru-RU" sz="1200" dirty="0"/>
              <a:t>»)</a:t>
            </a:r>
            <a:endParaRPr lang="ru-RU" altLang="ru-RU" sz="1800" dirty="0"/>
          </a:p>
        </p:txBody>
      </p:sp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1558EC1F-67FA-4281-A318-9F05C345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740" y="1472317"/>
            <a:ext cx="4619625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3AB0FBEE-4A7F-408D-A284-F9CFFE42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6" y="3868475"/>
            <a:ext cx="27781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2">
            <a:extLst>
              <a:ext uri="{FF2B5EF4-FFF2-40B4-BE49-F238E27FC236}">
                <a16:creationId xmlns:a16="http://schemas.microsoft.com/office/drawing/2014/main" id="{79395F6D-3696-4BB1-82F9-F3B9C3E5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0" y="5551666"/>
            <a:ext cx="7667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Валерий Бабушкин «Почему вы никогда не найдете датасайнтиста»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https://www.youtube.com/watch?v=Cs3ae65tmKA</a:t>
            </a:r>
          </a:p>
        </p:txBody>
      </p:sp>
    </p:spTree>
    <p:extLst>
      <p:ext uri="{BB962C8B-B14F-4D97-AF65-F5344CB8AC3E}">
        <p14:creationId xmlns:p14="http://schemas.microsoft.com/office/powerpoint/2010/main" val="38640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можно делать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1911E992-A783-4615-9C07-413E34B01F15}"/>
              </a:ext>
            </a:extLst>
          </p:cNvPr>
          <p:cNvSpPr txBox="1">
            <a:spLocks/>
          </p:cNvSpPr>
          <p:nvPr/>
        </p:nvSpPr>
        <p:spPr>
          <a:xfrm>
            <a:off x="743210" y="1251752"/>
            <a:ext cx="5352790" cy="5165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Поиск</a:t>
            </a:r>
            <a:r>
              <a:rPr lang="en-US" altLang="ru-RU" dirty="0"/>
              <a:t> </a:t>
            </a:r>
            <a:r>
              <a:rPr lang="ru-RU" altLang="ru-RU" dirty="0"/>
              <a:t>и сбор</a:t>
            </a:r>
          </a:p>
          <a:p>
            <a:r>
              <a:rPr lang="ru-RU" altLang="ru-RU" dirty="0"/>
              <a:t>Обработка</a:t>
            </a:r>
          </a:p>
          <a:p>
            <a:r>
              <a:rPr lang="ru-RU" altLang="ru-RU" dirty="0"/>
              <a:t>Передача и хранение</a:t>
            </a:r>
          </a:p>
          <a:p>
            <a:r>
              <a:rPr lang="ru-RU" altLang="ru-RU" dirty="0"/>
              <a:t>Анализ, верификация, исправление ошибок, подготовка к использованию</a:t>
            </a:r>
          </a:p>
          <a:p>
            <a:r>
              <a:rPr lang="ru-RU" altLang="ru-RU" dirty="0"/>
              <a:t>Организация доступа</a:t>
            </a:r>
          </a:p>
          <a:p>
            <a:r>
              <a:rPr lang="ru-RU" altLang="ru-RU" dirty="0"/>
              <a:t>Использование</a:t>
            </a:r>
          </a:p>
          <a:p>
            <a:r>
              <a:rPr lang="ru-RU" altLang="ru-RU" dirty="0"/>
              <a:t>Создание полезного продукта (визуализация, аналитика, автоматизация)</a:t>
            </a:r>
          </a:p>
          <a:p>
            <a:endParaRPr lang="ru-RU" alt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6493536-D35C-4EAE-9BD3-D9746273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1251752"/>
            <a:ext cx="5174282" cy="244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05F4BD-BECF-439A-9F3E-6C07574B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3811003"/>
            <a:ext cx="5183855" cy="249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36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Данных много. Но данных мало.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BB4BE21-2603-4775-ADB6-08BF47858F24}"/>
              </a:ext>
            </a:extLst>
          </p:cNvPr>
          <p:cNvSpPr txBox="1">
            <a:spLocks/>
          </p:cNvSpPr>
          <p:nvPr/>
        </p:nvSpPr>
        <p:spPr>
          <a:xfrm>
            <a:off x="201323" y="1519939"/>
            <a:ext cx="3871955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000" dirty="0"/>
              <a:t>Файлы</a:t>
            </a:r>
            <a:r>
              <a:rPr lang="en-US" altLang="ru-RU" sz="2000" dirty="0"/>
              <a:t> </a:t>
            </a:r>
            <a:r>
              <a:rPr lang="ru-RU" altLang="ru-RU" sz="2000" dirty="0"/>
              <a:t>различной структуры</a:t>
            </a:r>
          </a:p>
          <a:p>
            <a:r>
              <a:rPr lang="en-US" altLang="ru-RU" sz="2000" dirty="0"/>
              <a:t>XML/JSON</a:t>
            </a:r>
            <a:r>
              <a:rPr lang="ru-RU" altLang="ru-RU" sz="2000" dirty="0"/>
              <a:t> + </a:t>
            </a:r>
            <a:r>
              <a:rPr lang="en-US" altLang="ru-RU" sz="2000" dirty="0"/>
              <a:t>API</a:t>
            </a:r>
            <a:endParaRPr lang="ru-RU" altLang="ru-RU" sz="2000" dirty="0"/>
          </a:p>
          <a:p>
            <a:r>
              <a:rPr lang="ru-RU" altLang="ru-RU" sz="2000" dirty="0"/>
              <a:t>Измерения</a:t>
            </a:r>
            <a:r>
              <a:rPr lang="en-US" altLang="ru-RU" sz="2000" dirty="0"/>
              <a:t> (OPC, </a:t>
            </a:r>
            <a:r>
              <a:rPr lang="en-US" altLang="ru-RU" sz="2000" dirty="0" err="1"/>
              <a:t>snmp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modbus</a:t>
            </a:r>
            <a:r>
              <a:rPr lang="en-US" altLang="ru-RU" sz="2000" dirty="0"/>
              <a:t>, syslog)</a:t>
            </a:r>
            <a:endParaRPr lang="ru-RU" altLang="ru-RU" sz="2000" dirty="0"/>
          </a:p>
          <a:p>
            <a:r>
              <a:rPr lang="ru-RU" altLang="ru-RU" sz="2000" dirty="0"/>
              <a:t>Базы данных</a:t>
            </a:r>
            <a:r>
              <a:rPr lang="en-US" altLang="ru-RU" sz="2000" dirty="0"/>
              <a:t> (SQL, </a:t>
            </a:r>
            <a:r>
              <a:rPr lang="en-US" altLang="ru-RU" sz="2000" dirty="0" err="1"/>
              <a:t>noSQL</a:t>
            </a:r>
            <a:r>
              <a:rPr lang="en-US" altLang="ru-RU" sz="2000" dirty="0"/>
              <a:t>)</a:t>
            </a:r>
          </a:p>
          <a:p>
            <a:r>
              <a:rPr lang="en-US" altLang="ru-RU" sz="2000" dirty="0"/>
              <a:t>IOT</a:t>
            </a:r>
          </a:p>
          <a:p>
            <a:r>
              <a:rPr lang="ru-RU" altLang="ru-RU" sz="2000" dirty="0" err="1"/>
              <a:t>Киберфизические</a:t>
            </a:r>
            <a:r>
              <a:rPr lang="ru-RU" altLang="ru-RU" sz="2000" dirty="0"/>
              <a:t> системы (</a:t>
            </a:r>
            <a:r>
              <a:rPr lang="ru-RU" altLang="ru-RU" sz="2000" dirty="0" err="1"/>
              <a:t>видеоаналитика</a:t>
            </a:r>
            <a:r>
              <a:rPr lang="ru-RU" altLang="ru-RU" sz="2000" dirty="0"/>
              <a:t>, СКУД)</a:t>
            </a:r>
          </a:p>
          <a:p>
            <a:r>
              <a:rPr lang="ru-RU" altLang="ru-RU" sz="2000" dirty="0"/>
              <a:t>Данные из информационных систем</a:t>
            </a:r>
            <a:r>
              <a:rPr lang="en-US" altLang="ru-RU" sz="2000" dirty="0"/>
              <a:t> (CRM, ERP)</a:t>
            </a:r>
          </a:p>
          <a:p>
            <a:r>
              <a:rPr lang="ru-RU" altLang="ru-RU" sz="2000" dirty="0"/>
              <a:t>Открытые источники, соревнования (</a:t>
            </a:r>
            <a:r>
              <a:rPr lang="en-US" altLang="ru-RU" sz="2000" dirty="0"/>
              <a:t>kaggle.com</a:t>
            </a:r>
            <a:r>
              <a:rPr lang="ru-RU" altLang="ru-RU" sz="2000" dirty="0"/>
              <a:t>)</a:t>
            </a:r>
          </a:p>
        </p:txBody>
      </p:sp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7AC9B5E0-F6DE-4AB5-8FAB-F2DDB50F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48" y="3328194"/>
            <a:ext cx="4700588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FCDE85B7-7F6D-4E80-BC4B-1E994A15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078" y="4356329"/>
            <a:ext cx="15938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FB5675BC-D4AA-406F-B489-3A90F236B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868" y="6262687"/>
            <a:ext cx="561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Макет АСУТП </a:t>
            </a:r>
            <a:r>
              <a:rPr lang="en-US" altLang="ru-RU" sz="1200" dirty="0">
                <a:latin typeface="Arial" panose="020B0604020202020204" pitchFamily="34" charset="0"/>
              </a:rPr>
              <a:t>SWAT </a:t>
            </a:r>
            <a:r>
              <a:rPr lang="ru-RU" altLang="ru-RU" sz="1200" dirty="0">
                <a:latin typeface="Arial" panose="020B0604020202020204" pitchFamily="34" charset="0"/>
              </a:rPr>
              <a:t>https://itrust.sutd.edu.sg/itrust-labs_datasets/dataset_info/</a:t>
            </a:r>
          </a:p>
        </p:txBody>
      </p:sp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CF8B2F26-5361-4488-90AE-48AA0A32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98" y="1032253"/>
            <a:ext cx="5484812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2">
            <a:extLst>
              <a:ext uri="{FF2B5EF4-FFF2-40B4-BE49-F238E27FC236}">
                <a16:creationId xmlns:a16="http://schemas.microsoft.com/office/drawing/2014/main" id="{DDB7C5D0-9456-42F9-85AA-F763F899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48" y="2398854"/>
            <a:ext cx="2977029" cy="13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68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Особенно мало хороших данных.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5E9934B-FFF4-4B45-ACE3-BAD19AC420BE}"/>
              </a:ext>
            </a:extLst>
          </p:cNvPr>
          <p:cNvSpPr txBox="1">
            <a:spLocks/>
          </p:cNvSpPr>
          <p:nvPr/>
        </p:nvSpPr>
        <p:spPr>
          <a:xfrm>
            <a:off x="1095375" y="1921669"/>
            <a:ext cx="3333750" cy="301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Очистка от шумов</a:t>
            </a:r>
          </a:p>
          <a:p>
            <a:r>
              <a:rPr lang="ru-RU" altLang="ru-RU" sz="2400" dirty="0"/>
              <a:t>Анализ пиков</a:t>
            </a:r>
          </a:p>
          <a:p>
            <a:r>
              <a:rPr lang="ru-RU" altLang="ru-RU" sz="2400" dirty="0"/>
              <a:t>Регуляризация</a:t>
            </a:r>
          </a:p>
          <a:p>
            <a:r>
              <a:rPr lang="ru-RU" altLang="ru-RU" sz="2400" dirty="0"/>
              <a:t>Приведение типов</a:t>
            </a:r>
          </a:p>
          <a:p>
            <a:r>
              <a:rPr lang="ru-RU" altLang="ru-RU" sz="2400" dirty="0"/>
              <a:t>Прореживание</a:t>
            </a:r>
          </a:p>
          <a:p>
            <a:r>
              <a:rPr lang="ru-RU" altLang="ru-RU" sz="2400" dirty="0"/>
              <a:t>Обогащение</a:t>
            </a:r>
          </a:p>
        </p:txBody>
      </p:sp>
      <p:pic>
        <p:nvPicPr>
          <p:cNvPr id="10" name="image4.png">
            <a:extLst>
              <a:ext uri="{FF2B5EF4-FFF2-40B4-BE49-F238E27FC236}">
                <a16:creationId xmlns:a16="http://schemas.microsoft.com/office/drawing/2014/main" id="{05B412BA-339A-4E2F-BBC3-0A37954D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75" y="1237004"/>
            <a:ext cx="3897756" cy="281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DCCB08B6-A4F4-49A8-A399-1F106BC8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22" y="4342725"/>
            <a:ext cx="395763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127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ETL: </a:t>
            </a:r>
            <a:r>
              <a:rPr lang="ru-RU" sz="2800" b="1" dirty="0">
                <a:solidFill>
                  <a:srgbClr val="FF0000"/>
                </a:solidFill>
              </a:rPr>
              <a:t>извлечь, передать, загрузить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97DBD9B1-0F7B-4036-BDB9-71AAFD035DA9}"/>
              </a:ext>
            </a:extLst>
          </p:cNvPr>
          <p:cNvSpPr txBox="1">
            <a:spLocks/>
          </p:cNvSpPr>
          <p:nvPr/>
        </p:nvSpPr>
        <p:spPr>
          <a:xfrm>
            <a:off x="534092" y="1960751"/>
            <a:ext cx="4337165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Базы данных</a:t>
            </a:r>
          </a:p>
          <a:p>
            <a:r>
              <a:rPr lang="ru-RU" altLang="ru-RU" sz="2400" dirty="0"/>
              <a:t>Облака, озера</a:t>
            </a:r>
          </a:p>
          <a:p>
            <a:r>
              <a:rPr lang="ru-RU" altLang="ru-RU" sz="2400" dirty="0"/>
              <a:t>Системы распределенной обработки данных</a:t>
            </a:r>
          </a:p>
          <a:p>
            <a:r>
              <a:rPr lang="ru-RU" altLang="ru-RU" sz="2400" dirty="0"/>
              <a:t>Подготовка данных для использования</a:t>
            </a:r>
          </a:p>
        </p:txBody>
      </p:sp>
      <p:pic>
        <p:nvPicPr>
          <p:cNvPr id="13" name="Рисунок 1">
            <a:extLst>
              <a:ext uri="{FF2B5EF4-FFF2-40B4-BE49-F238E27FC236}">
                <a16:creationId xmlns:a16="http://schemas.microsoft.com/office/drawing/2014/main" id="{DF84E228-7D31-4A4A-96F3-3CFE28B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51" y="1680337"/>
            <a:ext cx="6704431" cy="335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4966A0A8-AC29-4F4A-99FB-26541A3E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125" y="5708650"/>
            <a:ext cx="65551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Полезный ресурс для ознакомления с терминологией: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https://www.bigdataschool.ru</a:t>
            </a:r>
          </a:p>
        </p:txBody>
      </p:sp>
    </p:spTree>
    <p:extLst>
      <p:ext uri="{BB962C8B-B14F-4D97-AF65-F5344CB8AC3E}">
        <p14:creationId xmlns:p14="http://schemas.microsoft.com/office/powerpoint/2010/main" val="417768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Прочитать «роман» в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06E6E911-FD56-490A-ADC0-1CE16AA0B424}"/>
              </a:ext>
            </a:extLst>
          </p:cNvPr>
          <p:cNvSpPr txBox="1">
            <a:spLocks/>
          </p:cNvSpPr>
          <p:nvPr/>
        </p:nvSpPr>
        <p:spPr>
          <a:xfrm>
            <a:off x="279400" y="1417638"/>
            <a:ext cx="32004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/>
              <a:t>Разведка </a:t>
            </a:r>
            <a:r>
              <a:rPr lang="en-US" altLang="ru-RU" sz="2400"/>
              <a:t>EDA</a:t>
            </a:r>
            <a:endParaRPr lang="ru-RU" altLang="ru-RU" sz="2400"/>
          </a:p>
          <a:p>
            <a:r>
              <a:rPr lang="ru-RU" altLang="ru-RU" sz="2400"/>
              <a:t>Выявление скрытых закономерностей</a:t>
            </a:r>
            <a:endParaRPr lang="en-US" altLang="ru-RU" sz="2400"/>
          </a:p>
          <a:p>
            <a:r>
              <a:rPr lang="ru-RU" altLang="ru-RU" sz="2400"/>
              <a:t>Определение ключевых характеристик</a:t>
            </a:r>
          </a:p>
          <a:p>
            <a:r>
              <a:rPr lang="ru-RU" altLang="ru-RU" sz="2400"/>
              <a:t>Поиск взаимосвязей (корреляции)</a:t>
            </a:r>
          </a:p>
          <a:p>
            <a:r>
              <a:rPr lang="ru-RU" altLang="ru-RU" sz="2400"/>
              <a:t>Оптимизация, машинное обучение</a:t>
            </a:r>
            <a:endParaRPr lang="ru-RU" altLang="ru-RU" sz="2400" dirty="0"/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BF4FCB66-61BA-405D-A89E-0273F776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06" y="1348096"/>
            <a:ext cx="3200400" cy="448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3">
            <a:extLst>
              <a:ext uri="{FF2B5EF4-FFF2-40B4-BE49-F238E27FC236}">
                <a16:creationId xmlns:a16="http://schemas.microsoft.com/office/drawing/2014/main" id="{2D44B70E-2FBD-4CB4-8C4B-C07BDC93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14" y="4393482"/>
            <a:ext cx="39719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44FDF789-85A8-475E-B6EB-0E21E438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21" y="1191551"/>
            <a:ext cx="3592465" cy="303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B93FA3-4C83-4458-B296-D741F00660AE}"/>
              </a:ext>
            </a:extLst>
          </p:cNvPr>
          <p:cNvSpPr txBox="1"/>
          <p:nvPr/>
        </p:nvSpPr>
        <p:spPr>
          <a:xfrm>
            <a:off x="1852720" y="6114938"/>
            <a:ext cx="300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Задача </a:t>
            </a:r>
            <a:r>
              <a:rPr lang="en-US" dirty="0"/>
              <a:t>Titanic” </a:t>
            </a:r>
            <a:r>
              <a:rPr lang="ru-RU" dirty="0"/>
              <a:t>с </a:t>
            </a:r>
            <a:r>
              <a:rPr lang="en-US" dirty="0"/>
              <a:t>Kaggle.com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55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993194" y="2940273"/>
            <a:ext cx="6903475" cy="21388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Организационная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57570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Посмотреть «картину» или «фильм»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7924E1C-C155-4F29-9BF9-02F29C8B51F8}"/>
              </a:ext>
            </a:extLst>
          </p:cNvPr>
          <p:cNvSpPr txBox="1">
            <a:spLocks/>
          </p:cNvSpPr>
          <p:nvPr/>
        </p:nvSpPr>
        <p:spPr>
          <a:xfrm>
            <a:off x="937334" y="1187490"/>
            <a:ext cx="47319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Графики</a:t>
            </a:r>
          </a:p>
          <a:p>
            <a:r>
              <a:rPr lang="ru-RU" altLang="ru-RU" dirty="0"/>
              <a:t>Гистограммы</a:t>
            </a:r>
          </a:p>
          <a:p>
            <a:r>
              <a:rPr lang="ru-RU" altLang="ru-RU" dirty="0"/>
              <a:t>Сводные таблицы</a:t>
            </a:r>
          </a:p>
          <a:p>
            <a:r>
              <a:rPr lang="ru-RU" altLang="ru-RU" dirty="0"/>
              <a:t>Фильтры</a:t>
            </a:r>
          </a:p>
          <a:p>
            <a:r>
              <a:rPr lang="ru-RU" altLang="ru-RU" dirty="0"/>
              <a:t>Динамические </a:t>
            </a:r>
            <a:r>
              <a:rPr lang="ru-RU" altLang="ru-RU" dirty="0" err="1"/>
              <a:t>дашборды</a:t>
            </a:r>
            <a:endParaRPr lang="ru-RU" altLang="ru-RU" dirty="0"/>
          </a:p>
        </p:txBody>
      </p:sp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F1EA5D88-0CFF-4C82-9FC9-ABB6AEE5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30" y="1177320"/>
            <a:ext cx="173355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3">
            <a:extLst>
              <a:ext uri="{FF2B5EF4-FFF2-40B4-BE49-F238E27FC236}">
                <a16:creationId xmlns:a16="http://schemas.microsoft.com/office/drawing/2014/main" id="{321BAED2-9CBA-4BF4-95F5-A1085F6D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1177320"/>
            <a:ext cx="17335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CB459568-C7EC-4016-BF4D-BAE31E9E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293" y="2604482"/>
            <a:ext cx="17335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12076075-5B03-462E-8811-BC1F932E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2475895"/>
            <a:ext cx="138747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Прямоугольник 7">
            <a:extLst>
              <a:ext uri="{FF2B5EF4-FFF2-40B4-BE49-F238E27FC236}">
                <a16:creationId xmlns:a16="http://schemas.microsoft.com/office/drawing/2014/main" id="{78A2DC80-C3FF-4897-A979-5A060C4A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" y="6198698"/>
            <a:ext cx="624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https://github.com/CyberLympha/Data-Science-Course/</a:t>
            </a:r>
          </a:p>
        </p:txBody>
      </p:sp>
      <p:sp>
        <p:nvSpPr>
          <p:cNvPr id="14" name="Прямоугольник 8">
            <a:extLst>
              <a:ext uri="{FF2B5EF4-FFF2-40B4-BE49-F238E27FC236}">
                <a16:creationId xmlns:a16="http://schemas.microsoft.com/office/drawing/2014/main" id="{D2C3666A-DEF6-4C77-BCAB-174B8FFA7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" y="5828810"/>
            <a:ext cx="222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https://grafana.com/</a:t>
            </a:r>
          </a:p>
        </p:txBody>
      </p:sp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BB89BE86-883D-4BF8-9346-2FE2EDEC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05" y="3914170"/>
            <a:ext cx="373380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3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Каждый оставляет свой цифровой след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F3A775D-DFAF-4EC4-A15A-285135B298AB}"/>
              </a:ext>
            </a:extLst>
          </p:cNvPr>
          <p:cNvSpPr txBox="1">
            <a:spLocks/>
          </p:cNvSpPr>
          <p:nvPr/>
        </p:nvSpPr>
        <p:spPr>
          <a:xfrm>
            <a:off x="363524" y="1437182"/>
            <a:ext cx="7110303" cy="4766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313131"/>
                </a:solidFill>
                <a:latin typeface="Open Sans"/>
              </a:rPr>
              <a:t>Множество данных о пользователях и системах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Данные разного вида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log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-файлы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сетевые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трейсы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CRM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видеоаналитика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геоданные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биллинг, активность в Интернет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анализа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кластеризация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распознавание паттернов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детекция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аномалий</a:t>
            </a: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моделирования: конечные автоматы, временные ряды, нейронные сети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Применения в ИБ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SIEM, </a:t>
            </a:r>
            <a:r>
              <a:rPr lang="en-US" dirty="0" err="1">
                <a:solidFill>
                  <a:srgbClr val="313131"/>
                </a:solidFill>
                <a:latin typeface="Open Sans"/>
              </a:rPr>
              <a:t>xDR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UEBA, IDS/IPS</a:t>
            </a:r>
          </a:p>
          <a:p>
            <a:endParaRPr lang="ru-RU" dirty="0"/>
          </a:p>
        </p:txBody>
      </p:sp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00FDA272-1851-4FF5-997F-2F72FD64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345" y="1298386"/>
            <a:ext cx="2967038" cy="1217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3E1DC0-4563-4314-AC2F-4413A82F3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836" y="3820269"/>
            <a:ext cx="2148496" cy="2395449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A652F2F-4977-438A-BD46-361BAB7DC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783299"/>
              </p:ext>
            </p:extLst>
          </p:nvPr>
        </p:nvGraphicFramePr>
        <p:xfrm>
          <a:off x="8976969" y="2628314"/>
          <a:ext cx="2695642" cy="160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Точечный рисунок" r:id="rId7" imgW="4809960" imgH="2857680" progId="Paint.Picture">
                  <p:embed/>
                </p:oleObj>
              </mc:Choice>
              <mc:Fallback>
                <p:oleObj name="Точечный рисунок" r:id="rId7" imgW="4809960" imgH="2857680" progId="Paint.Picture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4475A279-DEDD-4C81-9913-FB3FC8C2CF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76969" y="2628314"/>
                        <a:ext cx="2695642" cy="160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04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А если его не хватает, то можем смоделировать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C2D51-7396-4F4C-9E9F-470AB2B79FA6}"/>
              </a:ext>
            </a:extLst>
          </p:cNvPr>
          <p:cNvSpPr txBox="1"/>
          <p:nvPr/>
        </p:nvSpPr>
        <p:spPr>
          <a:xfrm>
            <a:off x="648784" y="996660"/>
            <a:ext cx="6187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SUTD: SWAT, WADA, EPIC, IoT</a:t>
            </a:r>
          </a:p>
          <a:p>
            <a:r>
              <a:rPr lang="en-US" sz="2400" dirty="0" err="1"/>
              <a:t>Skolteh</a:t>
            </a:r>
            <a:r>
              <a:rPr lang="en-US" sz="2400" dirty="0"/>
              <a:t>: SKAB</a:t>
            </a:r>
          </a:p>
          <a:p>
            <a:r>
              <a:rPr lang="en-US" sz="2400" dirty="0"/>
              <a:t>Harvard: TEP</a:t>
            </a:r>
          </a:p>
          <a:p>
            <a:r>
              <a:rPr lang="en-US" sz="2400" dirty="0" err="1"/>
              <a:t>Numenta</a:t>
            </a:r>
            <a:r>
              <a:rPr lang="en-US" sz="2400" dirty="0"/>
              <a:t>: NAB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DDCE6B-FD28-4E8C-B5CF-007BFFD7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076" y="1417796"/>
            <a:ext cx="3854204" cy="430897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6400880-D39D-4ADA-99DA-4F46B77AA30A}"/>
              </a:ext>
            </a:extLst>
          </p:cNvPr>
          <p:cNvSpPr/>
          <p:nvPr/>
        </p:nvSpPr>
        <p:spPr>
          <a:xfrm>
            <a:off x="8593824" y="5746777"/>
            <a:ext cx="2943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11111"/>
                </a:solidFill>
                <a:latin typeface="Roboto"/>
                <a:cs typeface="Times New Roman" panose="02020603050405020304" pitchFamily="18" charset="0"/>
              </a:rPr>
              <a:t>https://itrust.sutd.edu.sg </a:t>
            </a:r>
            <a:endParaRPr lang="ru-RU" dirty="0">
              <a:solidFill>
                <a:srgbClr val="111111"/>
              </a:solidFill>
              <a:latin typeface="Roboto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85E1FD-25CC-489B-BCE5-A343C280CC44}"/>
              </a:ext>
            </a:extLst>
          </p:cNvPr>
          <p:cNvSpPr/>
          <p:nvPr/>
        </p:nvSpPr>
        <p:spPr>
          <a:xfrm>
            <a:off x="6761949" y="996660"/>
            <a:ext cx="52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https://www.youtube.com/watch?v=i4vCG4clNZQ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D897FA-E8A5-4751-858C-1D92C5CF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20" y="2727421"/>
            <a:ext cx="7420560" cy="34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1: распознать спам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5CAF204-FB73-48F9-8263-91CC63D4D812}"/>
              </a:ext>
            </a:extLst>
          </p:cNvPr>
          <p:cNvSpPr txBox="1">
            <a:spLocks/>
          </p:cNvSpPr>
          <p:nvPr/>
        </p:nvSpPr>
        <p:spPr>
          <a:xfrm>
            <a:off x="727132" y="1397794"/>
            <a:ext cx="3671804" cy="47707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Ключевая идея</a:t>
            </a:r>
            <a:r>
              <a:rPr lang="en-US"/>
              <a:t>: </a:t>
            </a:r>
            <a:r>
              <a:rPr lang="ru-RU"/>
              <a:t>научить модель реагировать на наличие слова или сочетания слов в письме</a:t>
            </a:r>
          </a:p>
          <a:p>
            <a:r>
              <a:rPr lang="ru-RU"/>
              <a:t>Слабость гипотезы: предположение о независимости слов между собой</a:t>
            </a:r>
            <a:endParaRPr lang="en-US"/>
          </a:p>
          <a:p>
            <a:r>
              <a:rPr lang="ru-RU"/>
              <a:t>Реализовано почти везде</a:t>
            </a: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71FD3A-80F9-4A95-AB81-79325FEF7855}"/>
              </a:ext>
            </a:extLst>
          </p:cNvPr>
          <p:cNvSpPr/>
          <p:nvPr/>
        </p:nvSpPr>
        <p:spPr>
          <a:xfrm>
            <a:off x="6638578" y="5152901"/>
            <a:ext cx="4403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«Машинное обучение для людей»</a:t>
            </a:r>
          </a:p>
          <a:p>
            <a:r>
              <a:rPr lang="ru-RU" dirty="0"/>
              <a:t>https://eldf.ru/machine-learning-base-article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EF3A89-60F7-4AD6-8DAF-DEC88B9A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981" y="1800602"/>
            <a:ext cx="5851967" cy="32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2: Выявить фальсификацию в документе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04FD3B-9F60-4B21-AE04-69A268DC7E74}"/>
              </a:ext>
            </a:extLst>
          </p:cNvPr>
          <p:cNvSpPr/>
          <p:nvPr/>
        </p:nvSpPr>
        <p:spPr>
          <a:xfrm>
            <a:off x="489268" y="1560027"/>
            <a:ext cx="6158725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Разобрать (</a:t>
            </a:r>
            <a:r>
              <a:rPr lang="en-US" sz="2000" dirty="0">
                <a:solidFill>
                  <a:srgbClr val="313131"/>
                </a:solidFill>
              </a:rPr>
              <a:t>parse</a:t>
            </a:r>
            <a:r>
              <a:rPr lang="ru-RU" sz="2000" dirty="0">
                <a:solidFill>
                  <a:srgbClr val="313131"/>
                </a:solidFill>
              </a:rPr>
              <a:t>)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ru-RU" sz="2000" dirty="0">
                <a:solidFill>
                  <a:srgbClr val="313131"/>
                </a:solidFill>
              </a:rPr>
              <a:t>документ и определить структуру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Найти ошибки, несоответствия, фальсификации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Проверить наличие обязательных элементов (водяные знаки, печати, подписи, регистрационный номер)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Сравнить структуру документа и извлеченные признаки (с их взаимосвязями) с базой знаний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31313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A42A3-24AC-4095-BFE1-075CD88868F7}"/>
              </a:ext>
            </a:extLst>
          </p:cNvPr>
          <p:cNvSpPr/>
          <p:nvPr/>
        </p:nvSpPr>
        <p:spPr>
          <a:xfrm>
            <a:off x="6241428" y="5494337"/>
            <a:ext cx="5950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https://arxiv.org/pdf/2203.08411.pdf?fbclid=IwAR3dPTd9te2df45np_tn8INEycE23JzpYIzOVh83FH14_DFqkMJzvkXMd5w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F6CE00-B4D2-44C7-BCA9-BEEACA24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37" y="1363662"/>
            <a:ext cx="3514725" cy="18954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7A3704-3181-479A-A2C7-F960A5B5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31" y="3927202"/>
            <a:ext cx="4664531" cy="15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3: </a:t>
            </a:r>
            <a:r>
              <a:rPr lang="en-US" sz="2800" b="1" dirty="0">
                <a:solidFill>
                  <a:srgbClr val="FF0000"/>
                </a:solidFill>
              </a:rPr>
              <a:t>NLP </a:t>
            </a:r>
            <a:r>
              <a:rPr lang="ru-RU" sz="2800" b="1" dirty="0">
                <a:solidFill>
                  <a:srgbClr val="FF0000"/>
                </a:solidFill>
              </a:rPr>
              <a:t>в </a:t>
            </a:r>
            <a:r>
              <a:rPr lang="ru-RU" sz="2800" b="1" dirty="0" err="1">
                <a:solidFill>
                  <a:srgbClr val="FF0000"/>
                </a:solidFill>
              </a:rPr>
              <a:t>инфобезе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3CCCA2-F233-43CA-B191-FFEEAF7A3AF1}"/>
              </a:ext>
            </a:extLst>
          </p:cNvPr>
          <p:cNvSpPr/>
          <p:nvPr/>
        </p:nvSpPr>
        <p:spPr>
          <a:xfrm>
            <a:off x="485239" y="1107951"/>
            <a:ext cx="4771679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Сбор данных из открытых источников: Интернет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социальные сети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мессенджеры, чаты.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endParaRPr lang="ru-RU" sz="2000" dirty="0">
              <a:solidFill>
                <a:srgbClr val="3131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13131"/>
                </a:solidFill>
              </a:rPr>
              <a:t>NLP</a:t>
            </a:r>
            <a:r>
              <a:rPr lang="ru-RU" sz="2000" dirty="0">
                <a:solidFill>
                  <a:srgbClr val="313131"/>
                </a:solidFill>
              </a:rPr>
              <a:t> анализ для понимания структуры, извлечения сущностей, построения взаимосвязей и анализа</a:t>
            </a:r>
            <a:r>
              <a:rPr lang="en-US" sz="2000" dirty="0">
                <a:solidFill>
                  <a:srgbClr val="313131"/>
                </a:solidFill>
              </a:rPr>
              <a:t>.</a:t>
            </a:r>
            <a:r>
              <a:rPr lang="ru-RU" sz="2000" dirty="0">
                <a:solidFill>
                  <a:srgbClr val="31313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Применения: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Мониторинг новостей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3131"/>
                </a:solidFill>
              </a:rPr>
              <a:t>OSINT</a:t>
            </a:r>
            <a:r>
              <a:rPr lang="ru-RU" sz="2000" dirty="0">
                <a:solidFill>
                  <a:srgbClr val="313131"/>
                </a:solidFill>
              </a:rPr>
              <a:t>. </a:t>
            </a:r>
            <a:r>
              <a:rPr lang="en-US" sz="2000" dirty="0">
                <a:solidFill>
                  <a:srgbClr val="313131"/>
                </a:solidFill>
              </a:rPr>
              <a:t>Threat Hunting.</a:t>
            </a:r>
            <a:endParaRPr lang="ru-RU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Распознавание информационных атак, «информационные цунами»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D97D1D-34FD-4DB6-ADC1-CDE2F20E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46" y="1979720"/>
            <a:ext cx="6729020" cy="421568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776DD4-2BD4-4DB7-835A-4DACB8C7A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08682"/>
            <a:ext cx="2768245" cy="30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4: </a:t>
            </a:r>
            <a:r>
              <a:rPr lang="en-US" sz="2800" b="1" dirty="0">
                <a:solidFill>
                  <a:srgbClr val="FF0000"/>
                </a:solidFill>
              </a:rPr>
              <a:t>Threat Hunting, OSINT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1B9A80-BDBF-4C78-A3FF-E05E365A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60" y="1601704"/>
            <a:ext cx="5328304" cy="3087353"/>
          </a:xfrm>
          <a:prstGeom prst="rect">
            <a:avLst/>
          </a:prstGeom>
        </p:spPr>
      </p:pic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B5C47C84-EAF4-4CD5-AEF8-90E5BE21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931" y="5043839"/>
            <a:ext cx="32250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из книги </a:t>
            </a:r>
            <a:r>
              <a:rPr lang="en-US" altLang="ru-RU" sz="1200" dirty="0">
                <a:latin typeface="Arial" panose="020B0604020202020204" pitchFamily="34" charset="0"/>
              </a:rPr>
              <a:t>“AI in Cybersecurity”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C9692FF-8131-4249-B94D-E0E261AA989B}"/>
              </a:ext>
            </a:extLst>
          </p:cNvPr>
          <p:cNvSpPr txBox="1">
            <a:spLocks/>
          </p:cNvSpPr>
          <p:nvPr/>
        </p:nvSpPr>
        <p:spPr>
          <a:xfrm>
            <a:off x="746761" y="1966337"/>
            <a:ext cx="5162550" cy="314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открытых и закрытых источников</a:t>
            </a:r>
          </a:p>
          <a:p>
            <a:r>
              <a:rPr lang="ru-RU" dirty="0"/>
              <a:t>Обнаружение информационного взаимодействия</a:t>
            </a:r>
          </a:p>
          <a:p>
            <a:r>
              <a:rPr lang="ru-RU" dirty="0"/>
              <a:t>Анализ семантики</a:t>
            </a:r>
          </a:p>
          <a:p>
            <a:r>
              <a:rPr lang="ru-RU" dirty="0"/>
              <a:t>Извлечение фактов</a:t>
            </a:r>
          </a:p>
          <a:p>
            <a:r>
              <a:rPr lang="ru-RU" dirty="0"/>
              <a:t>Формирование правил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31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5:  </a:t>
            </a:r>
            <a:r>
              <a:rPr lang="ru-RU" sz="2800" b="1" dirty="0" err="1">
                <a:solidFill>
                  <a:srgbClr val="FF0000"/>
                </a:solidFill>
              </a:rPr>
              <a:t>Видеоаналитика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F033CF1-BBD2-45FA-9AA2-6D97E0BD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88" y="1109633"/>
            <a:ext cx="4140442" cy="17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4B5A7D-1514-4F52-850D-84C55D93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96" y="3064327"/>
            <a:ext cx="4411575" cy="381148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E74E8B-62BD-44CF-AF69-FB636341468E}"/>
              </a:ext>
            </a:extLst>
          </p:cNvPr>
          <p:cNvSpPr/>
          <p:nvPr/>
        </p:nvSpPr>
        <p:spPr>
          <a:xfrm>
            <a:off x="288473" y="1538899"/>
            <a:ext cx="6810596" cy="378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На основе данных видеонаблюдения создавать интеллектуальные функции для решения задач для повышения эффективности использования видеонаблюдения.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Прикладные 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Обнаружение факта пересечения периметра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количества человек в помещении (офис, ТЦ) при эвакуации, других задач безопасности, в маркетинге.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Проезд автомобиля через контрольную зону.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закрытых производственных зон (ЦОД, склад, …)</a:t>
            </a:r>
          </a:p>
        </p:txBody>
      </p:sp>
    </p:spTree>
    <p:extLst>
      <p:ext uri="{BB962C8B-B14F-4D97-AF65-F5344CB8AC3E}">
        <p14:creationId xmlns:p14="http://schemas.microsoft.com/office/powerpoint/2010/main" val="215255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6: Большие языковые модели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6DE6F-61FD-4DD9-ABCF-F31207D94AEC}"/>
              </a:ext>
            </a:extLst>
          </p:cNvPr>
          <p:cNvSpPr txBox="1"/>
          <p:nvPr/>
        </p:nvSpPr>
        <p:spPr>
          <a:xfrm>
            <a:off x="571861" y="1093483"/>
            <a:ext cx="49228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OpenAI</a:t>
            </a:r>
            <a:r>
              <a:rPr lang="en-US" sz="2400" dirty="0"/>
              <a:t>: GPT-2</a:t>
            </a:r>
            <a:r>
              <a:rPr lang="ru-RU" sz="2400" dirty="0"/>
              <a:t>,3,</a:t>
            </a:r>
            <a:r>
              <a:rPr lang="en-US" sz="2400" dirty="0"/>
              <a:t>4</a:t>
            </a:r>
            <a:r>
              <a:rPr lang="ru-RU" sz="2400" dirty="0"/>
              <a:t>, </a:t>
            </a:r>
            <a:r>
              <a:rPr lang="en-US" sz="2400" dirty="0" err="1"/>
              <a:t>chatGPT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DeepMind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Sber</a:t>
            </a:r>
            <a:r>
              <a:rPr lang="ru-RU" sz="2400" dirty="0"/>
              <a:t> (</a:t>
            </a:r>
            <a:r>
              <a:rPr lang="en-US" sz="2400" dirty="0" err="1"/>
              <a:t>gigaChat</a:t>
            </a:r>
            <a:r>
              <a:rPr lang="ru-RU" sz="2400" dirty="0"/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Yandex (</a:t>
            </a:r>
            <a:r>
              <a:rPr lang="en-US" sz="2400" dirty="0" err="1"/>
              <a:t>YandexGPT</a:t>
            </a:r>
            <a:r>
              <a:rPr lang="en-US" sz="2400" dirty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Hugging</a:t>
            </a:r>
            <a:r>
              <a:rPr lang="ru-RU" sz="2400" dirty="0"/>
              <a:t> </a:t>
            </a:r>
            <a:r>
              <a:rPr lang="ru-RU" sz="2400" dirty="0" err="1"/>
              <a:t>Face</a:t>
            </a:r>
            <a:r>
              <a:rPr lang="ru-RU" sz="2400" dirty="0"/>
              <a:t> консорциум BLOOM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Llama, Alpaca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9E2012-07BD-45DC-8BA2-B79F58A66394}"/>
              </a:ext>
            </a:extLst>
          </p:cNvPr>
          <p:cNvSpPr/>
          <p:nvPr/>
        </p:nvSpPr>
        <p:spPr>
          <a:xfrm>
            <a:off x="571861" y="5302852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GPT-2 (1.5B </a:t>
            </a:r>
            <a:r>
              <a:rPr lang="ru-RU" dirty="0"/>
              <a:t>параметров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GPT-</a:t>
            </a:r>
            <a:r>
              <a:rPr lang="ru-RU" dirty="0"/>
              <a:t>3 (175</a:t>
            </a:r>
            <a:r>
              <a:rPr lang="en-US" dirty="0"/>
              <a:t>B </a:t>
            </a:r>
            <a:r>
              <a:rPr lang="ru-RU" dirty="0"/>
              <a:t>параметров)</a:t>
            </a:r>
            <a:endParaRPr lang="en-US" dirty="0"/>
          </a:p>
          <a:p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C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уперкомпьютер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,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которыи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̆ занимается вычислениями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: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 10 000 видеокарт и 285 000 процессорных ядер. Обучение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: более 1300 МВт/ч. 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EE6A99-FCF0-458E-AA68-AFFE433A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63" y="1082683"/>
            <a:ext cx="2408448" cy="2926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BA6A3-9F22-4210-8631-869BBFC3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73" y="2357288"/>
            <a:ext cx="393437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7: ИИ тоже надо защищать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702E2744-E2D7-4368-863E-28707C3CB044}"/>
              </a:ext>
            </a:extLst>
          </p:cNvPr>
          <p:cNvSpPr txBox="1">
            <a:spLocks/>
          </p:cNvSpPr>
          <p:nvPr/>
        </p:nvSpPr>
        <p:spPr>
          <a:xfrm>
            <a:off x="518930" y="1290789"/>
            <a:ext cx="7522133" cy="479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/>
              <a:t>ML</a:t>
            </a:r>
            <a:r>
              <a:rPr lang="ru-RU" altLang="ru-RU"/>
              <a:t> также может быть объектом атаки</a:t>
            </a:r>
            <a:endParaRPr lang="en-US" altLang="ru-RU"/>
          </a:p>
          <a:p>
            <a:r>
              <a:rPr lang="ru-RU" altLang="ru-RU"/>
              <a:t>Уклонение (</a:t>
            </a:r>
            <a:r>
              <a:rPr lang="en-US" altLang="ru-RU"/>
              <a:t>Evasion</a:t>
            </a:r>
            <a:r>
              <a:rPr lang="ru-RU" altLang="ru-RU"/>
              <a:t>): изменение исходных данных таким образом, что модель не может их правильно обработать (например, </a:t>
            </a:r>
            <a:r>
              <a:rPr lang="en-US" altLang="ru-RU"/>
              <a:t>one-pixel attack</a:t>
            </a:r>
            <a:r>
              <a:rPr lang="ru-RU" altLang="ru-RU"/>
              <a:t>)</a:t>
            </a:r>
          </a:p>
          <a:p>
            <a:r>
              <a:rPr lang="ru-RU" altLang="ru-RU"/>
              <a:t>Отравление данных (</a:t>
            </a:r>
            <a:r>
              <a:rPr lang="en-US" altLang="ru-RU"/>
              <a:t>Data poisoning</a:t>
            </a:r>
            <a:r>
              <a:rPr lang="ru-RU" altLang="ru-RU"/>
              <a:t>, </a:t>
            </a:r>
            <a:r>
              <a:rPr lang="en-US" altLang="ru-RU"/>
              <a:t>Causative attacks)</a:t>
            </a:r>
            <a:r>
              <a:rPr lang="ru-RU" altLang="ru-RU"/>
              <a:t>:</a:t>
            </a:r>
            <a:r>
              <a:rPr lang="en-US" altLang="ru-RU"/>
              <a:t> </a:t>
            </a:r>
            <a:r>
              <a:rPr lang="ru-RU" altLang="ru-RU"/>
              <a:t>изменение поведения модели с помощью специальным образом измененных данных</a:t>
            </a:r>
            <a:endParaRPr lang="en-US" altLang="ru-RU"/>
          </a:p>
          <a:p>
            <a:r>
              <a:rPr lang="ru-RU" altLang="ru-RU"/>
              <a:t>Кража модели и анализ (</a:t>
            </a:r>
            <a:r>
              <a:rPr lang="en-US" altLang="ru-RU"/>
              <a:t>reverse engineering</a:t>
            </a:r>
            <a:r>
              <a:rPr lang="ru-RU" altLang="ru-RU"/>
              <a:t>)</a:t>
            </a:r>
          </a:p>
          <a:p>
            <a:r>
              <a:rPr lang="ru-RU" altLang="ru-RU"/>
              <a:t>«Троян» в модели глубокого машинного обучения, позволяющий получать нужную реакцию модели с помощью специального входного «сигнала» (экземпляра данных)</a:t>
            </a:r>
            <a:endParaRPr lang="ru-RU" altLang="ru-RU" dirty="0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F99E2011-CC13-4357-A077-3D4A255DB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553" y="3913155"/>
            <a:ext cx="3952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https://openai.com/blog/adversarial-example-research</a:t>
            </a:r>
          </a:p>
        </p:txBody>
      </p:sp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D319AF21-DDD2-4E25-A065-8CC91719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36" y="2860804"/>
            <a:ext cx="2668597" cy="11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0AB22A-DBF6-4BD0-8826-52AFB934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08" y="4743984"/>
            <a:ext cx="2883216" cy="154504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3A55D5-5703-4BDA-94FC-4B1BEA204AEB}"/>
              </a:ext>
            </a:extLst>
          </p:cNvPr>
          <p:cNvSpPr/>
          <p:nvPr/>
        </p:nvSpPr>
        <p:spPr>
          <a:xfrm>
            <a:off x="8610600" y="6268709"/>
            <a:ext cx="2694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https://bdu.fstec.ru/threat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D98DCB-01D9-4B31-ACA1-BF8839D14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946" y="1132657"/>
            <a:ext cx="2944432" cy="12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77193" y="219959"/>
            <a:ext cx="937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Как зовут преподавателя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0EFEC9DD-B7C7-4229-BEB4-B1B7C04E3EE1}"/>
              </a:ext>
            </a:extLst>
          </p:cNvPr>
          <p:cNvSpPr txBox="1">
            <a:spLocks/>
          </p:cNvSpPr>
          <p:nvPr/>
        </p:nvSpPr>
        <p:spPr>
          <a:xfrm>
            <a:off x="220169" y="1499786"/>
            <a:ext cx="7272062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altLang="ru-RU" sz="2400" b="1" dirty="0"/>
              <a:t>Чернышов Юрий</a:t>
            </a:r>
          </a:p>
          <a:p>
            <a:r>
              <a:rPr lang="ru-RU" altLang="ru-RU" sz="2400" dirty="0"/>
              <a:t>Окончил </a:t>
            </a:r>
            <a:r>
              <a:rPr lang="ru-RU" altLang="ru-RU" sz="2400" dirty="0" err="1"/>
              <a:t>УрГУ</a:t>
            </a:r>
            <a:r>
              <a:rPr lang="ru-RU" altLang="ru-RU" sz="2400" dirty="0"/>
              <a:t>, матмех</a:t>
            </a:r>
            <a:r>
              <a:rPr lang="en-US" altLang="ru-RU" sz="2400" dirty="0"/>
              <a:t> (</a:t>
            </a:r>
            <a:r>
              <a:rPr lang="ru-RU" altLang="ru-RU" sz="2400" dirty="0"/>
              <a:t>2000</a:t>
            </a:r>
            <a:r>
              <a:rPr lang="en-US" altLang="ru-RU" sz="2400" dirty="0"/>
              <a:t>)</a:t>
            </a:r>
            <a:r>
              <a:rPr lang="ru-RU" altLang="ru-RU" sz="2400" dirty="0"/>
              <a:t>, аспирантура </a:t>
            </a:r>
            <a:r>
              <a:rPr lang="ru-RU" altLang="ru-RU" sz="2400" dirty="0" err="1"/>
              <a:t>УрГУПС</a:t>
            </a:r>
            <a:r>
              <a:rPr lang="ru-RU" altLang="ru-RU" sz="2400" dirty="0"/>
              <a:t> (</a:t>
            </a:r>
            <a:r>
              <a:rPr lang="ru-RU" altLang="ru-RU" sz="2400" dirty="0" err="1"/>
              <a:t>н.рук</a:t>
            </a:r>
            <a:r>
              <a:rPr lang="ru-RU" altLang="ru-RU" sz="2400" dirty="0"/>
              <a:t>. проф. Баутин С.П.) </a:t>
            </a:r>
            <a:r>
              <a:rPr lang="en-US" altLang="ru-RU" sz="2400" dirty="0"/>
              <a:t>(</a:t>
            </a:r>
            <a:r>
              <a:rPr lang="ru-RU" altLang="ru-RU" sz="2400" dirty="0"/>
              <a:t>2000-2003</a:t>
            </a:r>
            <a:r>
              <a:rPr lang="en-US" altLang="ru-RU" sz="2400" dirty="0"/>
              <a:t>), </a:t>
            </a:r>
            <a:r>
              <a:rPr lang="ru-RU" altLang="ru-RU" sz="2400" dirty="0"/>
              <a:t>к.ф.-м.н.</a:t>
            </a:r>
            <a:r>
              <a:rPr lang="en-US" altLang="ru-RU" sz="2400" dirty="0"/>
              <a:t> (</a:t>
            </a:r>
            <a:r>
              <a:rPr lang="ru-RU" altLang="ru-RU" sz="2400" dirty="0"/>
              <a:t>2005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r>
              <a:rPr lang="ru-RU" altLang="ru-RU" sz="2400" dirty="0"/>
              <a:t>20+ опыт преподавания (высшая математика, программирование, ИТ, ИБ), доцент ИРИТ</a:t>
            </a:r>
            <a:r>
              <a:rPr lang="en-US" altLang="ru-RU" sz="2400" dirty="0"/>
              <a:t>-</a:t>
            </a:r>
            <a:r>
              <a:rPr lang="ru-RU" altLang="ru-RU" sz="2400" dirty="0"/>
              <a:t>РТФ УрФУ</a:t>
            </a:r>
            <a:r>
              <a:rPr lang="en-US" altLang="ru-RU" sz="2400" dirty="0"/>
              <a:t>,</a:t>
            </a:r>
            <a:endParaRPr lang="ru-RU" altLang="ru-RU" sz="2400" dirty="0"/>
          </a:p>
          <a:p>
            <a:r>
              <a:rPr lang="ru-RU" altLang="ru-RU" sz="2400" dirty="0"/>
              <a:t>20+ опыт работы в телекоме и ИТ,</a:t>
            </a:r>
          </a:p>
          <a:p>
            <a:r>
              <a:rPr lang="ru-RU" altLang="ru-RU" sz="2400" dirty="0"/>
              <a:t>Руководитель исследовательского центра </a:t>
            </a:r>
            <a:r>
              <a:rPr lang="en-US" altLang="ru-RU" sz="2400" dirty="0"/>
              <a:t>UDV Group, </a:t>
            </a:r>
            <a:r>
              <a:rPr lang="ru-RU" altLang="ru-RU" sz="2400" dirty="0"/>
              <a:t>заведующий лабораторией кибербезопасности</a:t>
            </a:r>
            <a:r>
              <a:rPr lang="en-US" altLang="ru-RU" sz="2400" dirty="0"/>
              <a:t> NEO Lab</a:t>
            </a:r>
            <a:r>
              <a:rPr lang="ru-RU" altLang="ru-RU" sz="2400" dirty="0"/>
              <a:t> в ИРИТ</a:t>
            </a:r>
            <a:r>
              <a:rPr lang="en-US" altLang="ru-RU" sz="2400" dirty="0"/>
              <a:t>-</a:t>
            </a:r>
            <a:r>
              <a:rPr lang="ru-RU" altLang="ru-RU" sz="2400" dirty="0"/>
              <a:t>РТФ УрФУ</a:t>
            </a:r>
          </a:p>
          <a:p>
            <a:r>
              <a:rPr lang="ru-RU" altLang="ru-RU" sz="2400" dirty="0"/>
              <a:t>Автор и преподаватель учебных курсов</a:t>
            </a:r>
          </a:p>
          <a:p>
            <a:r>
              <a:rPr lang="ru-RU" altLang="ru-RU" sz="2400" dirty="0"/>
              <a:t>Научное руководство дипломами, проектными практикумами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D55A9F-F951-46E0-A066-F69C31376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34" y="1722627"/>
            <a:ext cx="4240531" cy="29468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7BBEAE-C028-47C2-9465-F67BBF36232C}"/>
              </a:ext>
            </a:extLst>
          </p:cNvPr>
          <p:cNvSpPr/>
          <p:nvPr/>
        </p:nvSpPr>
        <p:spPr>
          <a:xfrm>
            <a:off x="1489876" y="6190604"/>
            <a:ext cx="24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https://t.me/AI4Security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B0415FCD-95ED-4107-9F24-76C62782BF22}"/>
              </a:ext>
            </a:extLst>
          </p:cNvPr>
          <p:cNvSpPr txBox="1">
            <a:spLocks/>
          </p:cNvSpPr>
          <p:nvPr/>
        </p:nvSpPr>
        <p:spPr>
          <a:xfrm>
            <a:off x="8346211" y="5305329"/>
            <a:ext cx="3506154" cy="98599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@yuchernyshov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ychernyshov@udv.group</a:t>
            </a:r>
            <a:endParaRPr lang="ru-RU" sz="2800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07B944-485B-422A-B3A8-5D84DA0D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43" y="5161824"/>
            <a:ext cx="576943" cy="5769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4FAEDE-45BD-4DB8-9210-A1A174049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18" y="5798328"/>
            <a:ext cx="576943" cy="576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5E5B58-56B6-4259-BE84-3C8E7F9B5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" y="6086799"/>
            <a:ext cx="576943" cy="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243150" y="2307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Уже почти все… Давайте подведем краткие итоги…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18EC86C-9A58-4647-B7FB-0BD4EF13EB60}"/>
              </a:ext>
            </a:extLst>
          </p:cNvPr>
          <p:cNvSpPr txBox="1">
            <a:spLocks/>
          </p:cNvSpPr>
          <p:nvPr/>
        </p:nvSpPr>
        <p:spPr>
          <a:xfrm>
            <a:off x="741355" y="1455509"/>
            <a:ext cx="10612445" cy="490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Данные окружают нас повсюду, НО не из каждого набора данных можно извлечь пользу</a:t>
            </a:r>
          </a:p>
          <a:p>
            <a:r>
              <a:rPr lang="ru-RU" altLang="ru-RU" dirty="0"/>
              <a:t>Во многих задачах (в т.ч. в информационной безопасности) разумная автоматизация позволяет решать задачи эффективнее, быстрее точнее</a:t>
            </a:r>
          </a:p>
          <a:p>
            <a:r>
              <a:rPr lang="ru-RU" altLang="ru-RU" dirty="0"/>
              <a:t>Существует множество готовых инструментов и библиотек для решения почти каждой задачи, но надо понимать границы их применения</a:t>
            </a:r>
          </a:p>
          <a:p>
            <a:r>
              <a:rPr lang="ru-RU" altLang="ru-RU" dirty="0"/>
              <a:t>ИИ это «</a:t>
            </a:r>
            <a:r>
              <a:rPr lang="ru-RU" altLang="ru-RU" dirty="0" err="1"/>
              <a:t>хайп</a:t>
            </a:r>
            <a:r>
              <a:rPr lang="ru-RU" altLang="ru-RU" dirty="0"/>
              <a:t>», но незаметно проникает почти везде</a:t>
            </a:r>
            <a:endParaRPr lang="en-US" altLang="ru-RU" dirty="0"/>
          </a:p>
          <a:p>
            <a:r>
              <a:rPr lang="ru-RU" altLang="ru-RU" dirty="0"/>
              <a:t>Часто и быстро появляются новые технологии (например, </a:t>
            </a:r>
            <a:r>
              <a:rPr lang="en-US" altLang="ru-RU" dirty="0"/>
              <a:t>LLM</a:t>
            </a:r>
            <a:r>
              <a:rPr lang="ru-RU" altLang="ru-RU" dirty="0"/>
              <a:t>), влияние которых нельзя недооценивать</a:t>
            </a:r>
          </a:p>
        </p:txBody>
      </p:sp>
    </p:spTree>
    <p:extLst>
      <p:ext uri="{BB962C8B-B14F-4D97-AF65-F5344CB8AC3E}">
        <p14:creationId xmlns:p14="http://schemas.microsoft.com/office/powerpoint/2010/main" val="389191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понадобится для эффективного прохождения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18EC86C-9A58-4647-B7FB-0BD4EF13EB60}"/>
              </a:ext>
            </a:extLst>
          </p:cNvPr>
          <p:cNvSpPr txBox="1">
            <a:spLocks/>
          </p:cNvSpPr>
          <p:nvPr/>
        </p:nvSpPr>
        <p:spPr>
          <a:xfrm>
            <a:off x="925620" y="1396069"/>
            <a:ext cx="10496067" cy="4541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Математика: линейная алгебра (векторы, матрицы), математический анализ (производные, градиент, ряды, оптимизация функций), теория вероятности и статистика (вероятность, случайные величины и их характеристики, корреляция, статистические распределения)</a:t>
            </a:r>
          </a:p>
          <a:p>
            <a:r>
              <a:rPr lang="ru-RU" altLang="ru-RU" dirty="0"/>
              <a:t>Программирование</a:t>
            </a:r>
            <a:r>
              <a:rPr lang="en-US" altLang="ru-RU" dirty="0"/>
              <a:t>: python</a:t>
            </a:r>
            <a:r>
              <a:rPr lang="ru-RU" altLang="ru-RU" dirty="0"/>
              <a:t> и библиотеки</a:t>
            </a:r>
          </a:p>
          <a:p>
            <a:r>
              <a:rPr lang="ru-RU" altLang="ru-RU" dirty="0"/>
              <a:t>Инструменты для работы с данными</a:t>
            </a:r>
          </a:p>
          <a:p>
            <a:r>
              <a:rPr lang="ru-RU" altLang="ru-RU" dirty="0"/>
              <a:t>Английский язык</a:t>
            </a:r>
          </a:p>
          <a:p>
            <a:r>
              <a:rPr lang="ru-RU" altLang="ru-RU" dirty="0"/>
              <a:t>Предметная область: сети передачи данных, операционные системы, информационная безопасность</a:t>
            </a:r>
          </a:p>
          <a:p>
            <a:r>
              <a:rPr lang="ru-RU" altLang="ru-RU" dirty="0"/>
              <a:t>Любознательность и здравый смысл</a:t>
            </a:r>
          </a:p>
        </p:txBody>
      </p:sp>
    </p:spTree>
    <p:extLst>
      <p:ext uri="{BB962C8B-B14F-4D97-AF65-F5344CB8AC3E}">
        <p14:creationId xmlns:p14="http://schemas.microsoft.com/office/powerpoint/2010/main" val="2089905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рекомендуем почитать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F07F9A-183E-4545-989D-D7AD9797169C}"/>
              </a:ext>
            </a:extLst>
          </p:cNvPr>
          <p:cNvSpPr/>
          <p:nvPr/>
        </p:nvSpPr>
        <p:spPr>
          <a:xfrm>
            <a:off x="603100" y="1413752"/>
            <a:ext cx="83058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/>
              <a:t>курсы (</a:t>
            </a:r>
            <a:r>
              <a:rPr lang="en-US" altLang="ru-RU" sz="2400" dirty="0" err="1"/>
              <a:t>stepik</a:t>
            </a:r>
            <a:r>
              <a:rPr lang="ru-RU" altLang="ru-RU" sz="2400" dirty="0"/>
              <a:t>.</a:t>
            </a:r>
            <a:r>
              <a:rPr lang="en-US" altLang="ru-RU" sz="2400" dirty="0"/>
              <a:t>org</a:t>
            </a:r>
            <a:r>
              <a:rPr lang="ru-RU" altLang="ru-RU" sz="2400" dirty="0"/>
              <a:t>)</a:t>
            </a:r>
          </a:p>
          <a:p>
            <a:r>
              <a:rPr lang="ru-RU" altLang="ru-RU" sz="2400" dirty="0"/>
              <a:t>видео:  </a:t>
            </a:r>
            <a:r>
              <a:rPr lang="en-US" altLang="ru-RU" sz="2000" dirty="0">
                <a:hlinkClick r:id="rId4"/>
              </a:rPr>
              <a:t>https://www.youtube.com</a:t>
            </a:r>
            <a:endParaRPr lang="ru-RU" altLang="ru-RU" sz="2000" dirty="0"/>
          </a:p>
          <a:p>
            <a:r>
              <a:rPr lang="ru-RU" altLang="ru-RU" sz="2400" dirty="0"/>
              <a:t>статьи (</a:t>
            </a:r>
            <a:r>
              <a:rPr lang="en-US" altLang="ru-RU" sz="2400" dirty="0" err="1"/>
              <a:t>habr</a:t>
            </a:r>
            <a:r>
              <a:rPr lang="ru-RU" altLang="ru-RU" sz="2400" dirty="0"/>
              <a:t>.</a:t>
            </a:r>
            <a:r>
              <a:rPr lang="en-US" altLang="ru-RU" sz="2400" dirty="0"/>
              <a:t>com</a:t>
            </a:r>
            <a:r>
              <a:rPr lang="ru-RU" altLang="ru-RU" sz="2400" dirty="0"/>
              <a:t>,</a:t>
            </a:r>
            <a:r>
              <a:rPr lang="en-US" altLang="ru-RU" sz="2400" dirty="0"/>
              <a:t> arxiv.org</a:t>
            </a:r>
            <a:r>
              <a:rPr lang="ru-RU" altLang="ru-RU" sz="2400" dirty="0"/>
              <a:t>) </a:t>
            </a:r>
          </a:p>
          <a:p>
            <a:r>
              <a:rPr lang="en-US" altLang="ru-RU" sz="2400" dirty="0"/>
              <a:t>telegram</a:t>
            </a:r>
            <a:r>
              <a:rPr lang="ru-RU" altLang="ru-RU" sz="2400" dirty="0"/>
              <a:t>-каналы, сообщества в социальных сетях, </a:t>
            </a:r>
            <a:endParaRPr lang="en-US" altLang="ru-RU" sz="2400" dirty="0"/>
          </a:p>
          <a:p>
            <a:r>
              <a:rPr lang="ru-RU" altLang="ru-RU" sz="2400" dirty="0"/>
              <a:t>участие в сообществах (</a:t>
            </a:r>
            <a:r>
              <a:rPr lang="en-US" altLang="ru-RU" sz="2400" dirty="0"/>
              <a:t>ODS</a:t>
            </a:r>
            <a:r>
              <a:rPr lang="ru-RU" altLang="ru-RU" sz="2400" dirty="0"/>
              <a:t>.</a:t>
            </a:r>
            <a:r>
              <a:rPr lang="en-US" altLang="ru-RU" sz="2400" dirty="0"/>
              <a:t>ai</a:t>
            </a:r>
            <a:r>
              <a:rPr lang="ru-RU" altLang="ru-RU" sz="2400" dirty="0"/>
              <a:t>, </a:t>
            </a:r>
            <a:r>
              <a:rPr lang="en-US" altLang="ru-RU" sz="2400" dirty="0"/>
              <a:t>ML EKB, UCS</a:t>
            </a:r>
            <a:r>
              <a:rPr lang="ru-RU" altLang="ru-RU" sz="2400" dirty="0"/>
              <a:t>)</a:t>
            </a:r>
          </a:p>
          <a:p>
            <a:r>
              <a:rPr lang="ru-RU" altLang="ru-RU" sz="2400" dirty="0"/>
              <a:t>книги </a:t>
            </a:r>
          </a:p>
          <a:p>
            <a:r>
              <a:rPr lang="ru-RU" altLang="ru-RU" sz="2400" dirty="0"/>
              <a:t>практика</a:t>
            </a:r>
          </a:p>
          <a:p>
            <a:pPr lvl="1"/>
            <a:r>
              <a:rPr lang="en-US" altLang="ru-RU" dirty="0" err="1"/>
              <a:t>kaggle</a:t>
            </a:r>
            <a:r>
              <a:rPr lang="ru-RU" altLang="ru-RU" dirty="0"/>
              <a:t>.</a:t>
            </a:r>
            <a:r>
              <a:rPr lang="en-US" altLang="ru-RU" dirty="0"/>
              <a:t>com </a:t>
            </a:r>
            <a:r>
              <a:rPr lang="ru-RU" altLang="ru-RU" dirty="0"/>
              <a:t>– популярная платформа для соревнований, обмена опытом в области работы с данными и машинного обучения</a:t>
            </a:r>
          </a:p>
          <a:p>
            <a:pPr lvl="1"/>
            <a:r>
              <a:rPr lang="ru-RU" altLang="ru-RU" dirty="0"/>
              <a:t>работа в </a:t>
            </a:r>
            <a:r>
              <a:rPr lang="en-US" altLang="ru-RU" dirty="0"/>
              <a:t>google </a:t>
            </a:r>
            <a:r>
              <a:rPr lang="en-US" altLang="ru-RU" dirty="0" err="1"/>
              <a:t>colab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679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603100" y="1878519"/>
            <a:ext cx="592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83EECB9-7AF2-488C-8FD7-3A5F0C5C5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9745" y="5406816"/>
            <a:ext cx="3886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Дорогие друзья, если Вам интересна тема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машинного обучения, присоединяйтесь к командам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Исследовательского центра </a:t>
            </a:r>
            <a:r>
              <a:rPr lang="en-US" altLang="ru-RU" sz="1050" i="1" dirty="0">
                <a:latin typeface="Arial" panose="020B0604020202020204" pitchFamily="34" charset="0"/>
              </a:rPr>
              <a:t>UDV Group </a:t>
            </a:r>
            <a:r>
              <a:rPr lang="ru-RU" altLang="ru-RU" sz="1050" i="1" dirty="0">
                <a:latin typeface="Arial" panose="020B0604020202020204" pitchFamily="34" charset="0"/>
              </a:rPr>
              <a:t>или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УрФУ, в которых я занимаюсь вопросами применения </a:t>
            </a:r>
            <a:r>
              <a:rPr lang="en-US" altLang="ru-RU" sz="1050" i="1" dirty="0">
                <a:latin typeface="Arial" panose="020B0604020202020204" pitchFamily="34" charset="0"/>
              </a:rPr>
              <a:t>ML</a:t>
            </a:r>
            <a:endParaRPr lang="ru-RU" altLang="ru-RU" sz="1050" i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для различных производственных задач, в том числе для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Информационной безопасности.</a:t>
            </a:r>
          </a:p>
        </p:txBody>
      </p:sp>
      <p:pic>
        <p:nvPicPr>
          <p:cNvPr id="6" name="Рисунок 9" descr="Me.jpg">
            <a:extLst>
              <a:ext uri="{FF2B5EF4-FFF2-40B4-BE49-F238E27FC236}">
                <a16:creationId xmlns:a16="http://schemas.microsoft.com/office/drawing/2014/main" id="{1688D459-A1B3-424D-8085-75D03A8CD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36" y="1052366"/>
            <a:ext cx="3026400" cy="41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974E428-4C05-43EF-83D7-9D89B4DD843A}"/>
              </a:ext>
            </a:extLst>
          </p:cNvPr>
          <p:cNvSpPr txBox="1">
            <a:spLocks/>
          </p:cNvSpPr>
          <p:nvPr/>
        </p:nvSpPr>
        <p:spPr>
          <a:xfrm>
            <a:off x="1742335" y="4201370"/>
            <a:ext cx="3506154" cy="98599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@yuchernyshov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ychernyshov@udv.group</a:t>
            </a:r>
            <a:endParaRPr lang="ru-RU" sz="2800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44563D-8AFD-4DC1-BF17-9E4CF5A8D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3" y="4006972"/>
            <a:ext cx="576943" cy="5769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40A7FD-560A-468F-91FE-A20AE39CA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2" y="4637368"/>
            <a:ext cx="576943" cy="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369127" y="219959"/>
            <a:ext cx="948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Исследовательский центр </a:t>
            </a:r>
            <a:r>
              <a:rPr lang="en-US" sz="2800" b="1" dirty="0">
                <a:solidFill>
                  <a:srgbClr val="FF0000"/>
                </a:solidFill>
              </a:rPr>
              <a:t>UDV Group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3BE36D66-CD10-496D-BB3B-FE62FC010D7A}"/>
              </a:ext>
            </a:extLst>
          </p:cNvPr>
          <p:cNvSpPr txBox="1">
            <a:spLocks/>
          </p:cNvSpPr>
          <p:nvPr/>
        </p:nvSpPr>
        <p:spPr>
          <a:xfrm>
            <a:off x="674195" y="1137562"/>
            <a:ext cx="6079981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Исследования в области применения больших данных и </a:t>
            </a:r>
            <a:r>
              <a:rPr lang="en-US" altLang="ru-RU" sz="2400" dirty="0"/>
              <a:t>ML </a:t>
            </a:r>
            <a:r>
              <a:rPr lang="ru-RU" altLang="ru-RU" sz="2400" dirty="0"/>
              <a:t>в кибербезопасности</a:t>
            </a:r>
          </a:p>
          <a:p>
            <a:r>
              <a:rPr lang="ru-RU" altLang="ru-RU" sz="2400" dirty="0"/>
              <a:t>Статьи и патенты</a:t>
            </a:r>
          </a:p>
          <a:p>
            <a:r>
              <a:rPr lang="ru-RU" altLang="ru-RU" sz="2400" dirty="0"/>
              <a:t>Лаборатория кибербезопасности, сообщество </a:t>
            </a:r>
            <a:r>
              <a:rPr lang="en-US" altLang="ru-RU" sz="2400" dirty="0"/>
              <a:t>Ural Cyber</a:t>
            </a:r>
            <a:r>
              <a:rPr lang="ru-RU" altLang="ru-RU" sz="2400" dirty="0"/>
              <a:t> </a:t>
            </a:r>
            <a:r>
              <a:rPr lang="en-US" altLang="ru-RU" sz="2400" dirty="0"/>
              <a:t>Security</a:t>
            </a:r>
            <a:endParaRPr lang="ru-RU" altLang="ru-RU" sz="2400" dirty="0"/>
          </a:p>
          <a:p>
            <a:r>
              <a:rPr lang="ru-RU" altLang="ru-RU" sz="2400" dirty="0"/>
              <a:t>Студенческие проектные практикумы (100+ человек и 10+ команд в весенний семестр 2022)</a:t>
            </a:r>
          </a:p>
          <a:p>
            <a:r>
              <a:rPr lang="ru-RU" altLang="ru-RU" sz="2400" dirty="0"/>
              <a:t>Дипломные и кандидатские диссертации</a:t>
            </a:r>
          </a:p>
          <a:p>
            <a:r>
              <a:rPr lang="ru-RU" altLang="ru-RU" sz="2400" dirty="0"/>
              <a:t>Лекции и курсы</a:t>
            </a:r>
          </a:p>
          <a:p>
            <a:r>
              <a:rPr lang="ru-RU" altLang="ru-RU" sz="2400" dirty="0"/>
              <a:t>Сотрудничество с ВУЗами и другими исследовательскими командами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1B37D3-9EAE-4268-A3A1-F06776EC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36" y="1114435"/>
            <a:ext cx="2102810" cy="16591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4EFC96-F52F-4F52-BA52-B069C110B6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24" y="4564336"/>
            <a:ext cx="2502431" cy="18951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A71C7C-1FB6-4ABE-B58C-678D24652A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62" y="1107951"/>
            <a:ext cx="2212153" cy="1659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E2B20F-1C35-42D4-8458-EE0C6FEFCE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16" y="2856645"/>
            <a:ext cx="2212154" cy="16181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93B047-3F1F-4446-95E2-4AA23BD05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37" y="2897649"/>
            <a:ext cx="2102810" cy="15771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1D56D4-AE90-4C80-B7A4-E67FCF245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136" y="4564336"/>
            <a:ext cx="2102810" cy="1895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A9519A-A243-423C-A216-0CA4925F8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9137" y="5756860"/>
            <a:ext cx="17907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Организационная информация о курсе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9FE78D-8243-46C7-85AA-4D503C1D5FBA}"/>
              </a:ext>
            </a:extLst>
          </p:cNvPr>
          <p:cNvSpPr/>
          <p:nvPr/>
        </p:nvSpPr>
        <p:spPr>
          <a:xfrm>
            <a:off x="702806" y="1730901"/>
            <a:ext cx="108653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 отчетности: экзамен с оценкой.</a:t>
            </a:r>
          </a:p>
          <a:p>
            <a:r>
              <a:rPr lang="ru-RU" dirty="0"/>
              <a:t>Автомат: все сделанные домашние работы (оценка «3»), </a:t>
            </a:r>
          </a:p>
          <a:p>
            <a:r>
              <a:rPr lang="ru-RU" dirty="0"/>
              <a:t>теоретический вопрос +1 балл, </a:t>
            </a:r>
          </a:p>
          <a:p>
            <a:r>
              <a:rPr lang="ru-RU" dirty="0"/>
              <a:t>практический вопрос +1 балл</a:t>
            </a:r>
          </a:p>
          <a:p>
            <a:endParaRPr lang="ru-RU" dirty="0"/>
          </a:p>
          <a:p>
            <a:r>
              <a:rPr lang="ru-RU" dirty="0"/>
              <a:t>8 лекций (одна лекция в две недели), 16 практик (одна практика каждую неделю)</a:t>
            </a:r>
          </a:p>
          <a:p>
            <a:endParaRPr lang="ru-RU" dirty="0"/>
          </a:p>
          <a:p>
            <a:r>
              <a:rPr lang="ru-RU" dirty="0"/>
              <a:t>Домашние задания на практиках.</a:t>
            </a:r>
          </a:p>
          <a:p>
            <a:endParaRPr lang="ru-RU" dirty="0"/>
          </a:p>
          <a:p>
            <a:r>
              <a:rPr lang="ru-RU" dirty="0"/>
              <a:t>Канал курса: «3 курс Анализ данных в ИБ» </a:t>
            </a:r>
            <a:r>
              <a:rPr lang="en-US" dirty="0">
                <a:hlinkClick r:id="rId4"/>
              </a:rPr>
              <a:t>https://t.me/+Mzv6lAq3E_g3MDk6</a:t>
            </a:r>
            <a:endParaRPr lang="ru-RU" dirty="0"/>
          </a:p>
          <a:p>
            <a:r>
              <a:rPr lang="ru-RU" dirty="0"/>
              <a:t>В канал будут выкладываться лекции, задания, можно будет задавать вопросы.</a:t>
            </a:r>
          </a:p>
          <a:p>
            <a:endParaRPr lang="ru-RU" dirty="0"/>
          </a:p>
          <a:p>
            <a:r>
              <a:rPr lang="ru-RU" dirty="0"/>
              <a:t>Информационный канал про ИИ для ИБ и не только…  </a:t>
            </a:r>
            <a:r>
              <a:rPr lang="ru-RU" dirty="0">
                <a:hlinkClick r:id="rId5"/>
              </a:rPr>
              <a:t>https://t.me/AI4Security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На практиках будут специальные задания, если их решить, то дополнительный балл на экзамене.</a:t>
            </a:r>
          </a:p>
        </p:txBody>
      </p:sp>
    </p:spTree>
    <p:extLst>
      <p:ext uri="{BB962C8B-B14F-4D97-AF65-F5344CB8AC3E}">
        <p14:creationId xmlns:p14="http://schemas.microsoft.com/office/powerpoint/2010/main" val="423793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ABF9457-A97F-4830-82CC-15A75295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46195"/>
              </p:ext>
            </p:extLst>
          </p:nvPr>
        </p:nvGraphicFramePr>
        <p:xfrm>
          <a:off x="278904" y="1050455"/>
          <a:ext cx="11324080" cy="5371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114">
                  <a:extLst>
                    <a:ext uri="{9D8B030D-6E8A-4147-A177-3AD203B41FA5}">
                      <a16:colId xmlns:a16="http://schemas.microsoft.com/office/drawing/2014/main" val="85336378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2033059459"/>
                    </a:ext>
                  </a:extLst>
                </a:gridCol>
                <a:gridCol w="2269375">
                  <a:extLst>
                    <a:ext uri="{9D8B030D-6E8A-4147-A177-3AD203B41FA5}">
                      <a16:colId xmlns:a16="http://schemas.microsoft.com/office/drawing/2014/main" val="3840702040"/>
                    </a:ext>
                  </a:extLst>
                </a:gridCol>
                <a:gridCol w="6907876">
                  <a:extLst>
                    <a:ext uri="{9D8B030D-6E8A-4147-A177-3AD203B41FA5}">
                      <a16:colId xmlns:a16="http://schemas.microsoft.com/office/drawing/2014/main" val="2028556610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3460443710"/>
                    </a:ext>
                  </a:extLst>
                </a:gridCol>
              </a:tblGrid>
              <a:tr h="88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Дата, время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Название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Краткое содержание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Преподаватель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147277697"/>
                  </a:ext>
                </a:extLst>
              </a:tr>
              <a:tr h="3070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1.1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"Введение"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Задачи анализа больших данных. Математический аппарат. Инструменты (python, библиотеки). Визуализация. Аппаратное обеспечение.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6662726"/>
                  </a:ext>
                </a:extLst>
              </a:tr>
              <a:tr h="37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Основы: типы данных, структуры (списки, кортежи, множества, словари), операторы (условный, цикла), функции, классы, библиотеки. Установка на компьютер. Использование облачных сервисов (google colab)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Скороходов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308294593"/>
                  </a:ext>
                </a:extLst>
              </a:tr>
              <a:tr h="76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6998217"/>
                  </a:ext>
                </a:extLst>
              </a:tr>
              <a:tr h="367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"Анализ данных систем мониторинга"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статистики. Анализ статистических величин (матожидание, дисперсия, корреляция). A/B тестирование. Временные ряды Обучение с учителем: регрессия, классификация. Деревья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Скороходов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595480989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Pandas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numpy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scipy</a:t>
                      </a:r>
                      <a:r>
                        <a:rPr lang="ru-RU" sz="900" dirty="0">
                          <a:effectLst/>
                        </a:rPr>
                        <a:t> (</a:t>
                      </a:r>
                      <a:r>
                        <a:rPr lang="ru-RU" sz="900" dirty="0" err="1">
                          <a:effectLst/>
                        </a:rPr>
                        <a:t>матстатистика</a:t>
                      </a:r>
                      <a:r>
                        <a:rPr lang="ru-RU" sz="900" dirty="0">
                          <a:effectLst/>
                        </a:rPr>
                        <a:t>)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19296593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Sklearn. Регрессия: линейная регрессия, feature-engineering, переобучение и регуляризация. Классификация: деревья принятия решений, KNN, логистическая регрессия.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51694144"/>
                  </a:ext>
                </a:extLst>
              </a:tr>
              <a:tr h="2720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Лекции "Методы хранения и анализа информации"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Таблицы </a:t>
                      </a:r>
                      <a:r>
                        <a:rPr lang="ru-RU" sz="900" dirty="0" err="1">
                          <a:effectLst/>
                        </a:rPr>
                        <a:t>xls</a:t>
                      </a:r>
                      <a:r>
                        <a:rPr lang="ru-RU" sz="900" dirty="0">
                          <a:effectLst/>
                        </a:rPr>
                        <a:t>. БД (SQL, </a:t>
                      </a:r>
                      <a:r>
                        <a:rPr lang="ru-RU" sz="900" dirty="0" err="1">
                          <a:effectLst/>
                        </a:rPr>
                        <a:t>noSQL</a:t>
                      </a:r>
                      <a:r>
                        <a:rPr lang="ru-RU" sz="900" dirty="0">
                          <a:effectLst/>
                        </a:rPr>
                        <a:t>), виды, примеры запросов. </a:t>
                      </a:r>
                      <a:r>
                        <a:rPr lang="ru-RU" sz="900" dirty="0" err="1">
                          <a:effectLst/>
                        </a:rPr>
                        <a:t>Bash</a:t>
                      </a:r>
                      <a:r>
                        <a:rPr lang="ru-RU" sz="900" dirty="0">
                          <a:effectLst/>
                        </a:rPr>
                        <a:t>, регулярные выражения.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76498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426593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14262643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"Машинное обучение"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нейронных сетей. Кластеризация.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Болкисев</a:t>
                      </a: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7154053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Классификация (DNN TF)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33533612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Кластеризация.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901014706"/>
                  </a:ext>
                </a:extLst>
              </a:tr>
              <a:tr h="416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- 1"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NLP. </a:t>
                      </a:r>
                      <a:r>
                        <a:rPr lang="ru-RU" sz="900" dirty="0" err="1">
                          <a:effectLst/>
                        </a:rPr>
                        <a:t>токенизация</a:t>
                      </a:r>
                      <a:r>
                        <a:rPr lang="ru-RU" sz="900" dirty="0">
                          <a:effectLst/>
                        </a:rPr>
                        <a:t>, очистка, векторизация, классификаторы. Типовые задачи ИБ с применением NLP: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ru-RU" sz="900" dirty="0" err="1">
                          <a:effectLst/>
                        </a:rPr>
                        <a:t>скама</a:t>
                      </a:r>
                      <a:r>
                        <a:rPr lang="ru-RU" sz="900" dirty="0">
                          <a:effectLst/>
                        </a:rPr>
                        <a:t>, OSINT, анализ скриптов настройки и конфигурационных файлов.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513518528"/>
                  </a:ext>
                </a:extLst>
              </a:tr>
              <a:tr h="1981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Классификация спама (</a:t>
                      </a:r>
                      <a:r>
                        <a:rPr lang="ru-RU" sz="900" u="sng" dirty="0">
                          <a:effectLst/>
                          <a:hlinkClick r:id="rId4"/>
                        </a:rPr>
                        <a:t>https://spamassassin.apache.org</a:t>
                      </a:r>
                      <a:r>
                        <a:rPr lang="ru-RU" sz="900" dirty="0">
                          <a:effectLst/>
                        </a:rPr>
                        <a:t>). </a:t>
                      </a:r>
                      <a:r>
                        <a:rPr lang="ru-RU" sz="900" dirty="0" err="1">
                          <a:effectLst/>
                        </a:rPr>
                        <a:t>Sklearn</a:t>
                      </a:r>
                      <a:r>
                        <a:rPr lang="ru-RU" sz="900" dirty="0">
                          <a:effectLst/>
                        </a:rPr>
                        <a:t>, DNN TF.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65092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734802"/>
                  </a:ext>
                </a:extLst>
              </a:tr>
              <a:tr h="137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- 2"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CNN, RNN.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Attention, transformer.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LLM.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156671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948510759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DevSecOps</a:t>
                      </a:r>
                      <a:r>
                        <a:rPr lang="ru-RU" sz="900" dirty="0">
                          <a:effectLst/>
                        </a:rPr>
                        <a:t> (LLM?)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05632834"/>
                  </a:ext>
                </a:extLst>
              </a:tr>
              <a:tr h="2827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"Компьютерное зрение в задачах ИБ"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Задачи CV: классификация,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, сегментация. Инструменты. CNN. Типовые архитектуры (</a:t>
                      </a:r>
                      <a:r>
                        <a:rPr lang="ru-RU" sz="900" dirty="0" err="1">
                          <a:effectLst/>
                        </a:rPr>
                        <a:t>UNet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Yolo</a:t>
                      </a:r>
                      <a:r>
                        <a:rPr lang="ru-RU" sz="900" dirty="0">
                          <a:effectLst/>
                        </a:rPr>
                        <a:t>). Задачи биометрии.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4067030600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предмета.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740796549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906689008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«Какой-то практический проект"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Тема будет определена ближе к концу семестра, с учетом навыков слушателей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4808228"/>
                  </a:ext>
                </a:extLst>
              </a:tr>
              <a:tr h="18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86329761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Отбор на летнюю стажировку </a:t>
                      </a:r>
                      <a:r>
                        <a:rPr lang="en-US" sz="900" dirty="0">
                          <a:effectLst/>
                        </a:rPr>
                        <a:t>UDV Summer School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3356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61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Рекомендации по прохождению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9FE78D-8243-46C7-85AA-4D503C1D5FBA}"/>
              </a:ext>
            </a:extLst>
          </p:cNvPr>
          <p:cNvSpPr/>
          <p:nvPr/>
        </p:nvSpPr>
        <p:spPr>
          <a:xfrm>
            <a:off x="663336" y="1742045"/>
            <a:ext cx="108653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Планируйте время на учебу и домашние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Конспектируйте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Задавайте вопросы на занятиях, в </a:t>
            </a:r>
            <a:r>
              <a:rPr lang="ru-RU" dirty="0" err="1"/>
              <a:t>телеграм</a:t>
            </a:r>
            <a:r>
              <a:rPr lang="ru-RU" dirty="0"/>
              <a:t>-канале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отставайте от заданного ритма, многие темы взаимосвязаны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Сохраняйте концентрацию на результате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Ищите информацию по непонятным вопросам, не оставляйте непонятные вопросы без ответа</a:t>
            </a:r>
          </a:p>
        </p:txBody>
      </p:sp>
    </p:spTree>
    <p:extLst>
      <p:ext uri="{BB962C8B-B14F-4D97-AF65-F5344CB8AC3E}">
        <p14:creationId xmlns:p14="http://schemas.microsoft.com/office/powerpoint/2010/main" val="28769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993194" y="2940273"/>
            <a:ext cx="6903475" cy="21388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важности данных в различных задачах</a:t>
            </a:r>
          </a:p>
        </p:txBody>
      </p:sp>
    </p:spTree>
    <p:extLst>
      <p:ext uri="{BB962C8B-B14F-4D97-AF65-F5344CB8AC3E}">
        <p14:creationId xmlns:p14="http://schemas.microsoft.com/office/powerpoint/2010/main" val="367486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Возрастает роль методов работы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3739305-B762-4624-A89A-6ED8FEAD3C10}"/>
              </a:ext>
            </a:extLst>
          </p:cNvPr>
          <p:cNvSpPr txBox="1">
            <a:spLocks/>
          </p:cNvSpPr>
          <p:nvPr/>
        </p:nvSpPr>
        <p:spPr>
          <a:xfrm>
            <a:off x="92284" y="1526742"/>
            <a:ext cx="6003715" cy="4411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altLang="ru-RU" sz="2800" dirty="0"/>
              <a:t>Разработки с середины </a:t>
            </a:r>
            <a:r>
              <a:rPr lang="en-US" altLang="ru-RU" sz="2800" dirty="0"/>
              <a:t>XX </a:t>
            </a:r>
            <a:r>
              <a:rPr lang="ru-RU" altLang="ru-RU" sz="2800" dirty="0"/>
              <a:t>века</a:t>
            </a:r>
          </a:p>
          <a:p>
            <a:pPr lvl="1"/>
            <a:r>
              <a:rPr lang="ru-RU" altLang="ru-RU" sz="2800" dirty="0"/>
              <a:t>Много данных</a:t>
            </a:r>
          </a:p>
          <a:p>
            <a:pPr lvl="1"/>
            <a:r>
              <a:rPr lang="ru-RU" altLang="ru-RU" sz="2800" dirty="0"/>
              <a:t>Производительность оборудования</a:t>
            </a:r>
          </a:p>
          <a:p>
            <a:pPr lvl="1"/>
            <a:r>
              <a:rPr lang="ru-RU" altLang="ru-RU" sz="2800" dirty="0"/>
              <a:t>Недостаток производственных ресурсов, компенсируется цифровыми технологиями</a:t>
            </a:r>
          </a:p>
          <a:p>
            <a:pPr lvl="1"/>
            <a:r>
              <a:rPr lang="ru-RU" altLang="ru-RU" sz="2800" dirty="0"/>
              <a:t>Развитие ИТ</a:t>
            </a:r>
          </a:p>
          <a:p>
            <a:pPr lvl="1"/>
            <a:r>
              <a:rPr lang="ru-RU" altLang="ru-RU" sz="2800" dirty="0"/>
              <a:t>Повышение общей компьютерной и ИТ грамотности</a:t>
            </a:r>
          </a:p>
          <a:p>
            <a:pPr lvl="1"/>
            <a:r>
              <a:rPr lang="ru-RU" altLang="ru-RU" sz="2800" dirty="0"/>
              <a:t>Автоматизация производства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96327A-8AC7-4207-9425-1121EE4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37447"/>
            <a:ext cx="2816585" cy="23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FB74E38-D5D7-4577-A91D-65E0BDD8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7291" y="964986"/>
            <a:ext cx="4947656" cy="23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898085-5757-4E9D-AB87-5A09FCCAC0A7}"/>
              </a:ext>
            </a:extLst>
          </p:cNvPr>
          <p:cNvSpPr/>
          <p:nvPr/>
        </p:nvSpPr>
        <p:spPr>
          <a:xfrm>
            <a:off x="3721638" y="5963797"/>
            <a:ext cx="787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“Did you know Latest (2023)” </a:t>
            </a:r>
            <a:r>
              <a:rPr lang="ru-RU" dirty="0"/>
              <a:t>https://www.youtube.com/watch?v=u06BXgWbGvA</a:t>
            </a:r>
          </a:p>
        </p:txBody>
      </p:sp>
    </p:spTree>
    <p:extLst>
      <p:ext uri="{BB962C8B-B14F-4D97-AF65-F5344CB8AC3E}">
        <p14:creationId xmlns:p14="http://schemas.microsoft.com/office/powerpoint/2010/main" val="36129259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9335</TotalTime>
  <Words>2230</Words>
  <Application>Microsoft Office PowerPoint</Application>
  <PresentationFormat>Широкоэкранный</PresentationFormat>
  <Paragraphs>412</Paragraphs>
  <Slides>33</Slides>
  <Notes>29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Georgia</vt:lpstr>
      <vt:lpstr>Golos Text</vt:lpstr>
      <vt:lpstr>Open Sans</vt:lpstr>
      <vt:lpstr>Roboto</vt:lpstr>
      <vt:lpstr>Times New Roman</vt:lpstr>
      <vt:lpstr>Тема Office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же такое DataScience? (слайд который не любят «инфоцыгане»)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Чернышов Юрий Юрьевич</cp:lastModifiedBy>
  <cp:revision>272</cp:revision>
  <dcterms:created xsi:type="dcterms:W3CDTF">2020-07-22T09:29:31Z</dcterms:created>
  <dcterms:modified xsi:type="dcterms:W3CDTF">2024-02-14T06:32:17Z</dcterms:modified>
</cp:coreProperties>
</file>